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48"/>
  </p:notesMasterIdLst>
  <p:sldIdLst>
    <p:sldId id="363" r:id="rId2"/>
    <p:sldId id="473" r:id="rId3"/>
    <p:sldId id="508" r:id="rId4"/>
    <p:sldId id="490" r:id="rId5"/>
    <p:sldId id="509" r:id="rId6"/>
    <p:sldId id="510" r:id="rId7"/>
    <p:sldId id="518" r:id="rId8"/>
    <p:sldId id="519" r:id="rId9"/>
    <p:sldId id="520" r:id="rId10"/>
    <p:sldId id="521" r:id="rId11"/>
    <p:sldId id="548" r:id="rId12"/>
    <p:sldId id="513" r:id="rId13"/>
    <p:sldId id="514" r:id="rId14"/>
    <p:sldId id="529" r:id="rId15"/>
    <p:sldId id="525" r:id="rId16"/>
    <p:sldId id="524" r:id="rId17"/>
    <p:sldId id="527" r:id="rId18"/>
    <p:sldId id="528" r:id="rId19"/>
    <p:sldId id="530" r:id="rId20"/>
    <p:sldId id="531" r:id="rId21"/>
    <p:sldId id="532" r:id="rId22"/>
    <p:sldId id="533" r:id="rId23"/>
    <p:sldId id="556" r:id="rId24"/>
    <p:sldId id="534" r:id="rId25"/>
    <p:sldId id="536" r:id="rId26"/>
    <p:sldId id="537" r:id="rId27"/>
    <p:sldId id="538" r:id="rId28"/>
    <p:sldId id="540" r:id="rId29"/>
    <p:sldId id="541" r:id="rId30"/>
    <p:sldId id="546" r:id="rId31"/>
    <p:sldId id="549" r:id="rId32"/>
    <p:sldId id="557" r:id="rId33"/>
    <p:sldId id="554" r:id="rId34"/>
    <p:sldId id="572" r:id="rId35"/>
    <p:sldId id="558" r:id="rId36"/>
    <p:sldId id="559" r:id="rId37"/>
    <p:sldId id="552" r:id="rId38"/>
    <p:sldId id="563" r:id="rId39"/>
    <p:sldId id="564" r:id="rId40"/>
    <p:sldId id="570" r:id="rId41"/>
    <p:sldId id="565" r:id="rId42"/>
    <p:sldId id="568" r:id="rId43"/>
    <p:sldId id="562" r:id="rId44"/>
    <p:sldId id="566" r:id="rId45"/>
    <p:sldId id="561" r:id="rId46"/>
    <p:sldId id="567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314D4B08-884D-4801-B63D-D8619FAE130F}">
          <p14:sldIdLst>
            <p14:sldId id="363"/>
            <p14:sldId id="473"/>
            <p14:sldId id="508"/>
            <p14:sldId id="490"/>
            <p14:sldId id="509"/>
            <p14:sldId id="510"/>
            <p14:sldId id="518"/>
            <p14:sldId id="519"/>
            <p14:sldId id="520"/>
            <p14:sldId id="521"/>
            <p14:sldId id="548"/>
            <p14:sldId id="513"/>
            <p14:sldId id="514"/>
            <p14:sldId id="529"/>
            <p14:sldId id="525"/>
            <p14:sldId id="524"/>
            <p14:sldId id="527"/>
            <p14:sldId id="528"/>
            <p14:sldId id="530"/>
            <p14:sldId id="531"/>
            <p14:sldId id="532"/>
            <p14:sldId id="533"/>
            <p14:sldId id="556"/>
            <p14:sldId id="534"/>
            <p14:sldId id="536"/>
            <p14:sldId id="537"/>
            <p14:sldId id="538"/>
            <p14:sldId id="540"/>
            <p14:sldId id="541"/>
            <p14:sldId id="546"/>
            <p14:sldId id="549"/>
            <p14:sldId id="557"/>
            <p14:sldId id="554"/>
            <p14:sldId id="572"/>
            <p14:sldId id="558"/>
            <p14:sldId id="559"/>
            <p14:sldId id="552"/>
            <p14:sldId id="563"/>
            <p14:sldId id="564"/>
            <p14:sldId id="570"/>
            <p14:sldId id="565"/>
            <p14:sldId id="568"/>
            <p14:sldId id="562"/>
            <p14:sldId id="566"/>
            <p14:sldId id="561"/>
            <p14:sldId id="567"/>
          </p14:sldIdLst>
        </p14:section>
        <p14:section name="Sección sin título" id="{53BF1568-0FDB-47A8-92C7-AABF0DFCBC9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8" autoAdjust="0"/>
    <p:restoredTop sz="80663" autoAdjust="0"/>
  </p:normalViewPr>
  <p:slideViewPr>
    <p:cSldViewPr snapToGrid="0">
      <p:cViewPr varScale="1">
        <p:scale>
          <a:sx n="64" d="100"/>
          <a:sy n="64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20F6C7-4822-456E-9F0F-A566F7A561C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9AED8BD0-185A-4C94-884A-A2AD48126086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Es  una técnica basada en  la exploración magnificada del cuello  uterino , vagina y  vulva .   </a:t>
          </a:r>
          <a:endParaRPr lang="es-MX" dirty="0">
            <a:solidFill>
              <a:schemeClr val="tx1"/>
            </a:solidFill>
          </a:endParaRPr>
        </a:p>
      </dgm:t>
    </dgm:pt>
    <dgm:pt modelId="{B5C6742F-E4C8-4481-8876-45CD6A4D6C5C}" type="parTrans" cxnId="{1B838AF2-5D32-4E97-BE88-3E4EF011D30D}">
      <dgm:prSet/>
      <dgm:spPr/>
      <dgm:t>
        <a:bodyPr/>
        <a:lstStyle/>
        <a:p>
          <a:endParaRPr lang="es-MX"/>
        </a:p>
      </dgm:t>
    </dgm:pt>
    <dgm:pt modelId="{1658B4FD-3578-4828-B87F-634CF339D741}" type="sibTrans" cxnId="{1B838AF2-5D32-4E97-BE88-3E4EF011D30D}">
      <dgm:prSet/>
      <dgm:spPr/>
      <dgm:t>
        <a:bodyPr/>
        <a:lstStyle/>
        <a:p>
          <a:endParaRPr lang="es-MX"/>
        </a:p>
      </dgm:t>
    </dgm:pt>
    <dgm:pt modelId="{0ADD8A91-92C8-4E12-8BEF-BE248840BC8D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El  colposcopio es un microscopio  binocular  que  nos permite  visualizar el epitelio  y  trama vascular  sub epitelial </a:t>
          </a:r>
          <a:endParaRPr lang="es-MX" dirty="0">
            <a:solidFill>
              <a:schemeClr val="tx1"/>
            </a:solidFill>
          </a:endParaRPr>
        </a:p>
      </dgm:t>
    </dgm:pt>
    <dgm:pt modelId="{4DD98241-58BE-470D-A478-919E9CF9E436}" type="parTrans" cxnId="{61B2837D-DF1B-410D-958B-18C151E0CA36}">
      <dgm:prSet/>
      <dgm:spPr/>
      <dgm:t>
        <a:bodyPr/>
        <a:lstStyle/>
        <a:p>
          <a:endParaRPr lang="es-MX"/>
        </a:p>
      </dgm:t>
    </dgm:pt>
    <dgm:pt modelId="{7A49D193-E935-444F-8DC6-4C9062AC8BE9}" type="sibTrans" cxnId="{61B2837D-DF1B-410D-958B-18C151E0CA36}">
      <dgm:prSet/>
      <dgm:spPr/>
      <dgm:t>
        <a:bodyPr/>
        <a:lstStyle/>
        <a:p>
          <a:endParaRPr lang="es-MX"/>
        </a:p>
      </dgm:t>
    </dgm:pt>
    <dgm:pt modelId="{F574436A-9BA9-4B1F-BBBC-9CA84097E6CF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OBJETIVO  :  Observar bajo  aumento  las superficie epitelial de la porción inferior del  aparato reproductor femenino ( cérvix , vagina , vulva , región  perianal )  </a:t>
          </a:r>
          <a:r>
            <a:rPr lang="es-BO" dirty="0"/>
            <a:t>.</a:t>
          </a:r>
        </a:p>
      </dgm:t>
    </dgm:pt>
    <dgm:pt modelId="{0707B0D5-93BC-4534-AFFB-1DAB7D148FBA}" type="parTrans" cxnId="{7CF5C963-9DC9-4CF5-B935-91B19A4595A0}">
      <dgm:prSet/>
      <dgm:spPr/>
      <dgm:t>
        <a:bodyPr/>
        <a:lstStyle/>
        <a:p>
          <a:endParaRPr lang="es-MX"/>
        </a:p>
      </dgm:t>
    </dgm:pt>
    <dgm:pt modelId="{C2CADAEF-2268-4F60-AD43-BF262BFCC414}" type="sibTrans" cxnId="{7CF5C963-9DC9-4CF5-B935-91B19A4595A0}">
      <dgm:prSet/>
      <dgm:spPr/>
      <dgm:t>
        <a:bodyPr/>
        <a:lstStyle/>
        <a:p>
          <a:endParaRPr lang="es-MX"/>
        </a:p>
      </dgm:t>
    </dgm:pt>
    <dgm:pt modelId="{4D46B8B6-9DA1-45AE-8434-865B52A30C70}">
      <dgm:prSet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Se  compone de  una  fuente de luz, lentes de aumento  y  filtros ópticos vasculares ( azul o verde ) </a:t>
          </a:r>
          <a:endParaRPr lang="es-MX" dirty="0">
            <a:solidFill>
              <a:schemeClr val="tx1"/>
            </a:solidFill>
          </a:endParaRPr>
        </a:p>
      </dgm:t>
    </dgm:pt>
    <dgm:pt modelId="{3FE9721E-7B35-46F2-A21C-1F145FC199B9}" type="parTrans" cxnId="{390C29D9-2BCD-4B8A-A79C-FF7FE67289BD}">
      <dgm:prSet/>
      <dgm:spPr/>
      <dgm:t>
        <a:bodyPr/>
        <a:lstStyle/>
        <a:p>
          <a:endParaRPr lang="es-MX"/>
        </a:p>
      </dgm:t>
    </dgm:pt>
    <dgm:pt modelId="{235DF2C2-76D3-4950-B9CA-757E78ABE255}" type="sibTrans" cxnId="{390C29D9-2BCD-4B8A-A79C-FF7FE67289BD}">
      <dgm:prSet/>
      <dgm:spPr/>
      <dgm:t>
        <a:bodyPr/>
        <a:lstStyle/>
        <a:p>
          <a:endParaRPr lang="es-MX"/>
        </a:p>
      </dgm:t>
    </dgm:pt>
    <dgm:pt modelId="{360422DC-EB71-4F5E-9651-BEE462551D89}" type="pres">
      <dgm:prSet presAssocID="{4620F6C7-4822-456E-9F0F-A566F7A561C2}" presName="Name0" presStyleCnt="0">
        <dgm:presLayoutVars>
          <dgm:chMax val="7"/>
          <dgm:chPref val="7"/>
          <dgm:dir/>
        </dgm:presLayoutVars>
      </dgm:prSet>
      <dgm:spPr/>
    </dgm:pt>
    <dgm:pt modelId="{7698D2AD-99D7-490B-9721-E0057A149B56}" type="pres">
      <dgm:prSet presAssocID="{4620F6C7-4822-456E-9F0F-A566F7A561C2}" presName="Name1" presStyleCnt="0"/>
      <dgm:spPr/>
    </dgm:pt>
    <dgm:pt modelId="{210D3418-43A5-40F8-A293-6FA040475BD8}" type="pres">
      <dgm:prSet presAssocID="{4620F6C7-4822-456E-9F0F-A566F7A561C2}" presName="cycle" presStyleCnt="0"/>
      <dgm:spPr/>
    </dgm:pt>
    <dgm:pt modelId="{329C9CE9-567C-430B-962D-884280691499}" type="pres">
      <dgm:prSet presAssocID="{4620F6C7-4822-456E-9F0F-A566F7A561C2}" presName="srcNode" presStyleLbl="node1" presStyleIdx="0" presStyleCnt="4"/>
      <dgm:spPr/>
    </dgm:pt>
    <dgm:pt modelId="{BA2CD0E1-333A-4138-9ADA-42E07A0AB81D}" type="pres">
      <dgm:prSet presAssocID="{4620F6C7-4822-456E-9F0F-A566F7A561C2}" presName="conn" presStyleLbl="parChTrans1D2" presStyleIdx="0" presStyleCnt="1"/>
      <dgm:spPr/>
    </dgm:pt>
    <dgm:pt modelId="{139A6E9D-653E-41D4-A48B-48C6792DC570}" type="pres">
      <dgm:prSet presAssocID="{4620F6C7-4822-456E-9F0F-A566F7A561C2}" presName="extraNode" presStyleLbl="node1" presStyleIdx="0" presStyleCnt="4"/>
      <dgm:spPr/>
    </dgm:pt>
    <dgm:pt modelId="{2346198F-A9BD-4A93-B51B-CE195864C60C}" type="pres">
      <dgm:prSet presAssocID="{4620F6C7-4822-456E-9F0F-A566F7A561C2}" presName="dstNode" presStyleLbl="node1" presStyleIdx="0" presStyleCnt="4"/>
      <dgm:spPr/>
    </dgm:pt>
    <dgm:pt modelId="{122BA42A-4A84-4C6C-B5DE-915DA2D3EB55}" type="pres">
      <dgm:prSet presAssocID="{9AED8BD0-185A-4C94-884A-A2AD48126086}" presName="text_1" presStyleLbl="node1" presStyleIdx="0" presStyleCnt="4" custLinFactNeighborX="838">
        <dgm:presLayoutVars>
          <dgm:bulletEnabled val="1"/>
        </dgm:presLayoutVars>
      </dgm:prSet>
      <dgm:spPr/>
    </dgm:pt>
    <dgm:pt modelId="{971F1890-6A33-4410-B63C-9DF8820E5E0E}" type="pres">
      <dgm:prSet presAssocID="{9AED8BD0-185A-4C94-884A-A2AD48126086}" presName="accent_1" presStyleCnt="0"/>
      <dgm:spPr/>
    </dgm:pt>
    <dgm:pt modelId="{C908018D-9338-4AAE-9C99-82F25F18FBDA}" type="pres">
      <dgm:prSet presAssocID="{9AED8BD0-185A-4C94-884A-A2AD48126086}" presName="accentRepeatNode" presStyleLbl="solidFgAcc1" presStyleIdx="0" presStyleCnt="4"/>
      <dgm:spPr/>
    </dgm:pt>
    <dgm:pt modelId="{5BFEBE17-F6EA-4B58-A15D-53C8A828B704}" type="pres">
      <dgm:prSet presAssocID="{0ADD8A91-92C8-4E12-8BEF-BE248840BC8D}" presName="text_2" presStyleLbl="node1" presStyleIdx="1" presStyleCnt="4" custLinFactNeighborY="-2538">
        <dgm:presLayoutVars>
          <dgm:bulletEnabled val="1"/>
        </dgm:presLayoutVars>
      </dgm:prSet>
      <dgm:spPr/>
    </dgm:pt>
    <dgm:pt modelId="{7673B77D-B9AA-4562-8F6F-823499A275AE}" type="pres">
      <dgm:prSet presAssocID="{0ADD8A91-92C8-4E12-8BEF-BE248840BC8D}" presName="accent_2" presStyleCnt="0"/>
      <dgm:spPr/>
    </dgm:pt>
    <dgm:pt modelId="{D8D8B5AF-59EA-4ED7-9BBB-62149D5A4690}" type="pres">
      <dgm:prSet presAssocID="{0ADD8A91-92C8-4E12-8BEF-BE248840BC8D}" presName="accentRepeatNode" presStyleLbl="solidFgAcc1" presStyleIdx="1" presStyleCnt="4"/>
      <dgm:spPr/>
    </dgm:pt>
    <dgm:pt modelId="{A41D7422-136D-4522-B360-E8F075FB8572}" type="pres">
      <dgm:prSet presAssocID="{F574436A-9BA9-4B1F-BBBC-9CA84097E6CF}" presName="text_3" presStyleLbl="node1" presStyleIdx="2" presStyleCnt="4">
        <dgm:presLayoutVars>
          <dgm:bulletEnabled val="1"/>
        </dgm:presLayoutVars>
      </dgm:prSet>
      <dgm:spPr/>
    </dgm:pt>
    <dgm:pt modelId="{3B3D2198-D719-4E05-BF74-00A456D09C0B}" type="pres">
      <dgm:prSet presAssocID="{F574436A-9BA9-4B1F-BBBC-9CA84097E6CF}" presName="accent_3" presStyleCnt="0"/>
      <dgm:spPr/>
    </dgm:pt>
    <dgm:pt modelId="{7BAEC29F-D6EE-4A21-89BA-DC725E9FA62C}" type="pres">
      <dgm:prSet presAssocID="{F574436A-9BA9-4B1F-BBBC-9CA84097E6CF}" presName="accentRepeatNode" presStyleLbl="solidFgAcc1" presStyleIdx="2" presStyleCnt="4"/>
      <dgm:spPr/>
    </dgm:pt>
    <dgm:pt modelId="{459ABB35-15CB-42C5-803F-FEAD3FF3C2AA}" type="pres">
      <dgm:prSet presAssocID="{4D46B8B6-9DA1-45AE-8434-865B52A30C70}" presName="text_4" presStyleLbl="node1" presStyleIdx="3" presStyleCnt="4">
        <dgm:presLayoutVars>
          <dgm:bulletEnabled val="1"/>
        </dgm:presLayoutVars>
      </dgm:prSet>
      <dgm:spPr/>
    </dgm:pt>
    <dgm:pt modelId="{CCCF82FB-BF8C-44D2-8D55-01DF797F3CB2}" type="pres">
      <dgm:prSet presAssocID="{4D46B8B6-9DA1-45AE-8434-865B52A30C70}" presName="accent_4" presStyleCnt="0"/>
      <dgm:spPr/>
    </dgm:pt>
    <dgm:pt modelId="{9C9375C8-1E3E-4DFB-A360-DDCD279215EB}" type="pres">
      <dgm:prSet presAssocID="{4D46B8B6-9DA1-45AE-8434-865B52A30C70}" presName="accentRepeatNode" presStyleLbl="solidFgAcc1" presStyleIdx="3" presStyleCnt="4"/>
      <dgm:spPr/>
    </dgm:pt>
  </dgm:ptLst>
  <dgm:cxnLst>
    <dgm:cxn modelId="{03A88608-03BA-4BD5-9686-4DB2BB920516}" type="presOf" srcId="{4D46B8B6-9DA1-45AE-8434-865B52A30C70}" destId="{459ABB35-15CB-42C5-803F-FEAD3FF3C2AA}" srcOrd="0" destOrd="0" presId="urn:microsoft.com/office/officeart/2008/layout/VerticalCurvedList"/>
    <dgm:cxn modelId="{58CDF329-B749-4685-BF57-772F61EC10A1}" type="presOf" srcId="{F574436A-9BA9-4B1F-BBBC-9CA84097E6CF}" destId="{A41D7422-136D-4522-B360-E8F075FB8572}" srcOrd="0" destOrd="0" presId="urn:microsoft.com/office/officeart/2008/layout/VerticalCurvedList"/>
    <dgm:cxn modelId="{7CF5C963-9DC9-4CF5-B935-91B19A4595A0}" srcId="{4620F6C7-4822-456E-9F0F-A566F7A561C2}" destId="{F574436A-9BA9-4B1F-BBBC-9CA84097E6CF}" srcOrd="2" destOrd="0" parTransId="{0707B0D5-93BC-4534-AFFB-1DAB7D148FBA}" sibTransId="{C2CADAEF-2268-4F60-AD43-BF262BFCC414}"/>
    <dgm:cxn modelId="{EBAAE44A-9D52-4F2A-9361-AA69C9246ED8}" type="presOf" srcId="{9AED8BD0-185A-4C94-884A-A2AD48126086}" destId="{122BA42A-4A84-4C6C-B5DE-915DA2D3EB55}" srcOrd="0" destOrd="0" presId="urn:microsoft.com/office/officeart/2008/layout/VerticalCurvedList"/>
    <dgm:cxn modelId="{61B2837D-DF1B-410D-958B-18C151E0CA36}" srcId="{4620F6C7-4822-456E-9F0F-A566F7A561C2}" destId="{0ADD8A91-92C8-4E12-8BEF-BE248840BC8D}" srcOrd="1" destOrd="0" parTransId="{4DD98241-58BE-470D-A478-919E9CF9E436}" sibTransId="{7A49D193-E935-444F-8DC6-4C9062AC8BE9}"/>
    <dgm:cxn modelId="{61502790-7D20-4A1E-87A1-E5CCD10ADF87}" type="presOf" srcId="{0ADD8A91-92C8-4E12-8BEF-BE248840BC8D}" destId="{5BFEBE17-F6EA-4B58-A15D-53C8A828B704}" srcOrd="0" destOrd="0" presId="urn:microsoft.com/office/officeart/2008/layout/VerticalCurvedList"/>
    <dgm:cxn modelId="{6589BAAD-A1C5-4573-8597-C391188F1CFB}" type="presOf" srcId="{4620F6C7-4822-456E-9F0F-A566F7A561C2}" destId="{360422DC-EB71-4F5E-9651-BEE462551D89}" srcOrd="0" destOrd="0" presId="urn:microsoft.com/office/officeart/2008/layout/VerticalCurvedList"/>
    <dgm:cxn modelId="{D59019C2-3F78-4C34-98C7-BF52D84D0D1F}" type="presOf" srcId="{1658B4FD-3578-4828-B87F-634CF339D741}" destId="{BA2CD0E1-333A-4138-9ADA-42E07A0AB81D}" srcOrd="0" destOrd="0" presId="urn:microsoft.com/office/officeart/2008/layout/VerticalCurvedList"/>
    <dgm:cxn modelId="{390C29D9-2BCD-4B8A-A79C-FF7FE67289BD}" srcId="{4620F6C7-4822-456E-9F0F-A566F7A561C2}" destId="{4D46B8B6-9DA1-45AE-8434-865B52A30C70}" srcOrd="3" destOrd="0" parTransId="{3FE9721E-7B35-46F2-A21C-1F145FC199B9}" sibTransId="{235DF2C2-76D3-4950-B9CA-757E78ABE255}"/>
    <dgm:cxn modelId="{1B838AF2-5D32-4E97-BE88-3E4EF011D30D}" srcId="{4620F6C7-4822-456E-9F0F-A566F7A561C2}" destId="{9AED8BD0-185A-4C94-884A-A2AD48126086}" srcOrd="0" destOrd="0" parTransId="{B5C6742F-E4C8-4481-8876-45CD6A4D6C5C}" sibTransId="{1658B4FD-3578-4828-B87F-634CF339D741}"/>
    <dgm:cxn modelId="{0F72CCFB-28EE-4A75-BAD1-F82EB1409AFF}" type="presParOf" srcId="{360422DC-EB71-4F5E-9651-BEE462551D89}" destId="{7698D2AD-99D7-490B-9721-E0057A149B56}" srcOrd="0" destOrd="0" presId="urn:microsoft.com/office/officeart/2008/layout/VerticalCurvedList"/>
    <dgm:cxn modelId="{44A1359E-CCDA-4AEA-A5C2-9B9DB22293B3}" type="presParOf" srcId="{7698D2AD-99D7-490B-9721-E0057A149B56}" destId="{210D3418-43A5-40F8-A293-6FA040475BD8}" srcOrd="0" destOrd="0" presId="urn:microsoft.com/office/officeart/2008/layout/VerticalCurvedList"/>
    <dgm:cxn modelId="{DFC01902-044F-4F26-BA44-149602D9637E}" type="presParOf" srcId="{210D3418-43A5-40F8-A293-6FA040475BD8}" destId="{329C9CE9-567C-430B-962D-884280691499}" srcOrd="0" destOrd="0" presId="urn:microsoft.com/office/officeart/2008/layout/VerticalCurvedList"/>
    <dgm:cxn modelId="{A6443B58-EF21-42C0-B873-26E4AEFD2459}" type="presParOf" srcId="{210D3418-43A5-40F8-A293-6FA040475BD8}" destId="{BA2CD0E1-333A-4138-9ADA-42E07A0AB81D}" srcOrd="1" destOrd="0" presId="urn:microsoft.com/office/officeart/2008/layout/VerticalCurvedList"/>
    <dgm:cxn modelId="{8FEF3F9E-DE9D-4749-A99A-A1DF44CBC0C9}" type="presParOf" srcId="{210D3418-43A5-40F8-A293-6FA040475BD8}" destId="{139A6E9D-653E-41D4-A48B-48C6792DC570}" srcOrd="2" destOrd="0" presId="urn:microsoft.com/office/officeart/2008/layout/VerticalCurvedList"/>
    <dgm:cxn modelId="{22648539-C7E9-4B14-AE74-B9DDF85F90FD}" type="presParOf" srcId="{210D3418-43A5-40F8-A293-6FA040475BD8}" destId="{2346198F-A9BD-4A93-B51B-CE195864C60C}" srcOrd="3" destOrd="0" presId="urn:microsoft.com/office/officeart/2008/layout/VerticalCurvedList"/>
    <dgm:cxn modelId="{7E13BACE-F68E-4B9C-A3E6-DF22E4615FA6}" type="presParOf" srcId="{7698D2AD-99D7-490B-9721-E0057A149B56}" destId="{122BA42A-4A84-4C6C-B5DE-915DA2D3EB55}" srcOrd="1" destOrd="0" presId="urn:microsoft.com/office/officeart/2008/layout/VerticalCurvedList"/>
    <dgm:cxn modelId="{26532226-9948-4FA0-B16C-16C2E9549DED}" type="presParOf" srcId="{7698D2AD-99D7-490B-9721-E0057A149B56}" destId="{971F1890-6A33-4410-B63C-9DF8820E5E0E}" srcOrd="2" destOrd="0" presId="urn:microsoft.com/office/officeart/2008/layout/VerticalCurvedList"/>
    <dgm:cxn modelId="{B6532814-4157-4B15-B606-CF67D2FBB16C}" type="presParOf" srcId="{971F1890-6A33-4410-B63C-9DF8820E5E0E}" destId="{C908018D-9338-4AAE-9C99-82F25F18FBDA}" srcOrd="0" destOrd="0" presId="urn:microsoft.com/office/officeart/2008/layout/VerticalCurvedList"/>
    <dgm:cxn modelId="{0D01B276-4FDA-4829-8CE3-805EC2F8B7B8}" type="presParOf" srcId="{7698D2AD-99D7-490B-9721-E0057A149B56}" destId="{5BFEBE17-F6EA-4B58-A15D-53C8A828B704}" srcOrd="3" destOrd="0" presId="urn:microsoft.com/office/officeart/2008/layout/VerticalCurvedList"/>
    <dgm:cxn modelId="{EF89AC07-234E-405C-A387-0777ECB0263F}" type="presParOf" srcId="{7698D2AD-99D7-490B-9721-E0057A149B56}" destId="{7673B77D-B9AA-4562-8F6F-823499A275AE}" srcOrd="4" destOrd="0" presId="urn:microsoft.com/office/officeart/2008/layout/VerticalCurvedList"/>
    <dgm:cxn modelId="{19927ED1-471E-42A4-9A3E-C913F8E5914B}" type="presParOf" srcId="{7673B77D-B9AA-4562-8F6F-823499A275AE}" destId="{D8D8B5AF-59EA-4ED7-9BBB-62149D5A4690}" srcOrd="0" destOrd="0" presId="urn:microsoft.com/office/officeart/2008/layout/VerticalCurvedList"/>
    <dgm:cxn modelId="{5E9D0AB0-3AB1-4DED-B93D-943035250F84}" type="presParOf" srcId="{7698D2AD-99D7-490B-9721-E0057A149B56}" destId="{A41D7422-136D-4522-B360-E8F075FB8572}" srcOrd="5" destOrd="0" presId="urn:microsoft.com/office/officeart/2008/layout/VerticalCurvedList"/>
    <dgm:cxn modelId="{859B94B6-10D3-48A5-AF2F-E7B419124312}" type="presParOf" srcId="{7698D2AD-99D7-490B-9721-E0057A149B56}" destId="{3B3D2198-D719-4E05-BF74-00A456D09C0B}" srcOrd="6" destOrd="0" presId="urn:microsoft.com/office/officeart/2008/layout/VerticalCurvedList"/>
    <dgm:cxn modelId="{0BCE9C39-C747-49FC-BC7F-6B55138DE40F}" type="presParOf" srcId="{3B3D2198-D719-4E05-BF74-00A456D09C0B}" destId="{7BAEC29F-D6EE-4A21-89BA-DC725E9FA62C}" srcOrd="0" destOrd="0" presId="urn:microsoft.com/office/officeart/2008/layout/VerticalCurvedList"/>
    <dgm:cxn modelId="{3B47B072-71B1-4989-8238-3CF8ACCE439B}" type="presParOf" srcId="{7698D2AD-99D7-490B-9721-E0057A149B56}" destId="{459ABB35-15CB-42C5-803F-FEAD3FF3C2AA}" srcOrd="7" destOrd="0" presId="urn:microsoft.com/office/officeart/2008/layout/VerticalCurvedList"/>
    <dgm:cxn modelId="{21C61454-EB15-41F2-A5C3-5EA6FC7A2F42}" type="presParOf" srcId="{7698D2AD-99D7-490B-9721-E0057A149B56}" destId="{CCCF82FB-BF8C-44D2-8D55-01DF797F3CB2}" srcOrd="8" destOrd="0" presId="urn:microsoft.com/office/officeart/2008/layout/VerticalCurvedList"/>
    <dgm:cxn modelId="{0FA1D58F-EDC3-49EC-95F2-E8FF94AEF4AA}" type="presParOf" srcId="{CCCF82FB-BF8C-44D2-8D55-01DF797F3CB2}" destId="{9C9375C8-1E3E-4DFB-A360-DDCD279215E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94C25C-3D6B-47DE-8D5D-431771BA78FF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D452BCF-2C1E-4C43-9241-DCDC4E427EDE}">
      <dgm:prSet phldrT="[Texto]"/>
      <dgm:spPr/>
      <dgm:t>
        <a:bodyPr/>
        <a:lstStyle/>
        <a:p>
          <a:r>
            <a:rPr lang="es-BO" dirty="0"/>
            <a:t>Cuello uterino  sospechoso</a:t>
          </a:r>
          <a:endParaRPr lang="es-MX" dirty="0"/>
        </a:p>
      </dgm:t>
    </dgm:pt>
    <dgm:pt modelId="{28225693-0992-4AD1-86B7-7CA87D2D3C7A}" type="parTrans" cxnId="{5652410C-9527-4AF2-8BD5-E2B758050CB8}">
      <dgm:prSet/>
      <dgm:spPr/>
      <dgm:t>
        <a:bodyPr/>
        <a:lstStyle/>
        <a:p>
          <a:endParaRPr lang="es-MX"/>
        </a:p>
      </dgm:t>
    </dgm:pt>
    <dgm:pt modelId="{28202F5C-D183-4B1C-90B1-ECEA3BE7E4DE}" type="sibTrans" cxnId="{5652410C-9527-4AF2-8BD5-E2B758050CB8}">
      <dgm:prSet/>
      <dgm:spPr/>
      <dgm:t>
        <a:bodyPr/>
        <a:lstStyle/>
        <a:p>
          <a:endParaRPr lang="es-MX"/>
        </a:p>
      </dgm:t>
    </dgm:pt>
    <dgm:pt modelId="{1FFAAF8B-68D6-4D39-9722-894CF09F28BE}">
      <dgm:prSet phldrT="[Texto]"/>
      <dgm:spPr/>
      <dgm:t>
        <a:bodyPr/>
        <a:lstStyle/>
        <a:p>
          <a:r>
            <a:rPr lang="es-BO" dirty="0"/>
            <a:t>Citología  con resultados anormal </a:t>
          </a:r>
          <a:endParaRPr lang="es-MX" dirty="0"/>
        </a:p>
      </dgm:t>
    </dgm:pt>
    <dgm:pt modelId="{971B1FD5-01CE-4B5C-8D12-6C1A3FF75978}" type="parTrans" cxnId="{878A3AD2-2783-4712-A2F5-52405EFC55E4}">
      <dgm:prSet/>
      <dgm:spPr/>
      <dgm:t>
        <a:bodyPr/>
        <a:lstStyle/>
        <a:p>
          <a:endParaRPr lang="es-MX"/>
        </a:p>
      </dgm:t>
    </dgm:pt>
    <dgm:pt modelId="{32506D3F-451F-4F5C-AF03-22D5DAA7803A}" type="sibTrans" cxnId="{878A3AD2-2783-4712-A2F5-52405EFC55E4}">
      <dgm:prSet/>
      <dgm:spPr/>
      <dgm:t>
        <a:bodyPr/>
        <a:lstStyle/>
        <a:p>
          <a:endParaRPr lang="es-MX"/>
        </a:p>
      </dgm:t>
    </dgm:pt>
    <dgm:pt modelId="{48F98A2E-3EAB-4FD4-B738-FC0DDC535CA6}">
      <dgm:prSet phldrT="[Texto]"/>
      <dgm:spPr/>
      <dgm:t>
        <a:bodyPr/>
        <a:lstStyle/>
        <a:p>
          <a:r>
            <a:rPr lang="es-BO" dirty="0"/>
            <a:t>Inspección  visual con  ac. Acético  positivo ( IVA </a:t>
          </a:r>
          <a:endParaRPr lang="es-MX" dirty="0"/>
        </a:p>
      </dgm:t>
    </dgm:pt>
    <dgm:pt modelId="{7D603D32-B1AE-4634-B7EC-F08B100C160A}" type="parTrans" cxnId="{F76DCBD5-05F9-4076-AE5A-D884B3A3F053}">
      <dgm:prSet/>
      <dgm:spPr/>
      <dgm:t>
        <a:bodyPr/>
        <a:lstStyle/>
        <a:p>
          <a:endParaRPr lang="es-MX"/>
        </a:p>
      </dgm:t>
    </dgm:pt>
    <dgm:pt modelId="{9B4DBED1-A93A-4EEA-AADA-DDAE1CE73220}" type="sibTrans" cxnId="{F76DCBD5-05F9-4076-AE5A-D884B3A3F053}">
      <dgm:prSet/>
      <dgm:spPr/>
      <dgm:t>
        <a:bodyPr/>
        <a:lstStyle/>
        <a:p>
          <a:endParaRPr lang="es-MX"/>
        </a:p>
      </dgm:t>
    </dgm:pt>
    <dgm:pt modelId="{3D2A5BAA-01CA-4335-A4E4-224193FA699F}">
      <dgm:prSet/>
      <dgm:spPr/>
      <dgm:t>
        <a:bodyPr/>
        <a:lstStyle/>
        <a:p>
          <a:r>
            <a:rPr lang="es-BO" dirty="0"/>
            <a:t>Inspección  visual  con  Lugol  positiva ( </a:t>
          </a:r>
          <a:r>
            <a:rPr lang="es-BO" dirty="0" err="1"/>
            <a:t>Shiller</a:t>
          </a:r>
          <a:r>
            <a:rPr lang="es-BO" dirty="0"/>
            <a:t> + ) </a:t>
          </a:r>
          <a:endParaRPr lang="es-MX" dirty="0"/>
        </a:p>
      </dgm:t>
    </dgm:pt>
    <dgm:pt modelId="{4FA72C03-418C-4B30-92C8-57FF91CE1008}" type="parTrans" cxnId="{6C12CC3C-BDB5-4F63-9FE0-2953656D07D0}">
      <dgm:prSet/>
      <dgm:spPr/>
      <dgm:t>
        <a:bodyPr/>
        <a:lstStyle/>
        <a:p>
          <a:endParaRPr lang="es-MX"/>
        </a:p>
      </dgm:t>
    </dgm:pt>
    <dgm:pt modelId="{AA19989E-439A-4E1A-BC29-CE87A04341E2}" type="sibTrans" cxnId="{6C12CC3C-BDB5-4F63-9FE0-2953656D07D0}">
      <dgm:prSet/>
      <dgm:spPr/>
      <dgm:t>
        <a:bodyPr/>
        <a:lstStyle/>
        <a:p>
          <a:endParaRPr lang="es-MX"/>
        </a:p>
      </dgm:t>
    </dgm:pt>
    <dgm:pt modelId="{CAE62B98-BF42-4F47-B4EC-4CCCEF663F63}" type="pres">
      <dgm:prSet presAssocID="{A794C25C-3D6B-47DE-8D5D-431771BA78FF}" presName="compositeShape" presStyleCnt="0">
        <dgm:presLayoutVars>
          <dgm:dir/>
          <dgm:resizeHandles/>
        </dgm:presLayoutVars>
      </dgm:prSet>
      <dgm:spPr/>
    </dgm:pt>
    <dgm:pt modelId="{65FE7197-A24B-45BF-B0F5-A3C6F718E098}" type="pres">
      <dgm:prSet presAssocID="{A794C25C-3D6B-47DE-8D5D-431771BA78FF}" presName="pyramid" presStyleLbl="node1" presStyleIdx="0" presStyleCnt="1" custLinFactNeighborX="-37434" custLinFactNeighborY="929"/>
      <dgm:spPr/>
    </dgm:pt>
    <dgm:pt modelId="{36FF5809-13C6-44B4-A1BE-10D896380049}" type="pres">
      <dgm:prSet presAssocID="{A794C25C-3D6B-47DE-8D5D-431771BA78FF}" presName="theList" presStyleCnt="0"/>
      <dgm:spPr/>
    </dgm:pt>
    <dgm:pt modelId="{29ADC330-6B95-447D-9683-7801F118830E}" type="pres">
      <dgm:prSet presAssocID="{6D452BCF-2C1E-4C43-9241-DCDC4E427EDE}" presName="aNode" presStyleLbl="fgAcc1" presStyleIdx="0" presStyleCnt="4" custLinFactX="-11338" custLinFactNeighborX="-100000" custLinFactNeighborY="-34030">
        <dgm:presLayoutVars>
          <dgm:bulletEnabled val="1"/>
        </dgm:presLayoutVars>
      </dgm:prSet>
      <dgm:spPr/>
    </dgm:pt>
    <dgm:pt modelId="{99336B54-B4FD-4A57-B3FE-C6A7324A3E66}" type="pres">
      <dgm:prSet presAssocID="{6D452BCF-2C1E-4C43-9241-DCDC4E427EDE}" presName="aSpace" presStyleCnt="0"/>
      <dgm:spPr/>
    </dgm:pt>
    <dgm:pt modelId="{A6D9F97A-5B71-4238-AD0A-774C76EB8A7F}" type="pres">
      <dgm:prSet presAssocID="{1FFAAF8B-68D6-4D39-9722-894CF09F28BE}" presName="aNode" presStyleLbl="fgAcc1" presStyleIdx="1" presStyleCnt="4" custScaleX="103711" custLinFactX="-9757" custLinFactY="-2050" custLinFactNeighborX="-100000" custLinFactNeighborY="-100000">
        <dgm:presLayoutVars>
          <dgm:bulletEnabled val="1"/>
        </dgm:presLayoutVars>
      </dgm:prSet>
      <dgm:spPr/>
    </dgm:pt>
    <dgm:pt modelId="{CF7EF9B7-F873-4B84-9CF1-EE3EFF630932}" type="pres">
      <dgm:prSet presAssocID="{1FFAAF8B-68D6-4D39-9722-894CF09F28BE}" presName="aSpace" presStyleCnt="0"/>
      <dgm:spPr/>
    </dgm:pt>
    <dgm:pt modelId="{950B402C-493D-437C-AA49-55EA57A576B6}" type="pres">
      <dgm:prSet presAssocID="{48F98A2E-3EAB-4FD4-B738-FC0DDC535CA6}" presName="aNode" presStyleLbl="fgAcc1" presStyleIdx="2" presStyleCnt="4" custScaleX="110480" custLinFactX="-6413" custLinFactY="-10030" custLinFactNeighborX="-100000" custLinFactNeighborY="-100000">
        <dgm:presLayoutVars>
          <dgm:bulletEnabled val="1"/>
        </dgm:presLayoutVars>
      </dgm:prSet>
      <dgm:spPr/>
    </dgm:pt>
    <dgm:pt modelId="{9D83ABC8-370F-4787-ABED-BA87045D2C75}" type="pres">
      <dgm:prSet presAssocID="{48F98A2E-3EAB-4FD4-B738-FC0DDC535CA6}" presName="aSpace" presStyleCnt="0"/>
      <dgm:spPr/>
    </dgm:pt>
    <dgm:pt modelId="{D2BFF24C-7B68-44DF-B9BA-4B89EF4B6BA8}" type="pres">
      <dgm:prSet presAssocID="{3D2A5BAA-01CA-4335-A4E4-224193FA699F}" presName="aNode" presStyleLbl="fgAcc1" presStyleIdx="3" presStyleCnt="4" custLinFactX="-14803" custLinFactY="-8492" custLinFactNeighborX="-100000" custLinFactNeighborY="-100000">
        <dgm:presLayoutVars>
          <dgm:bulletEnabled val="1"/>
        </dgm:presLayoutVars>
      </dgm:prSet>
      <dgm:spPr/>
    </dgm:pt>
    <dgm:pt modelId="{BE2622F4-250E-4046-B9C0-093F5F749A49}" type="pres">
      <dgm:prSet presAssocID="{3D2A5BAA-01CA-4335-A4E4-224193FA699F}" presName="aSpace" presStyleCnt="0"/>
      <dgm:spPr/>
    </dgm:pt>
  </dgm:ptLst>
  <dgm:cxnLst>
    <dgm:cxn modelId="{C624DA09-F1FE-4A88-847B-A5E5E8C334C4}" type="presOf" srcId="{3D2A5BAA-01CA-4335-A4E4-224193FA699F}" destId="{D2BFF24C-7B68-44DF-B9BA-4B89EF4B6BA8}" srcOrd="0" destOrd="0" presId="urn:microsoft.com/office/officeart/2005/8/layout/pyramid2"/>
    <dgm:cxn modelId="{5652410C-9527-4AF2-8BD5-E2B758050CB8}" srcId="{A794C25C-3D6B-47DE-8D5D-431771BA78FF}" destId="{6D452BCF-2C1E-4C43-9241-DCDC4E427EDE}" srcOrd="0" destOrd="0" parTransId="{28225693-0992-4AD1-86B7-7CA87D2D3C7A}" sibTransId="{28202F5C-D183-4B1C-90B1-ECEA3BE7E4DE}"/>
    <dgm:cxn modelId="{6540190F-7C34-48E0-A891-78C23B77BAAE}" type="presOf" srcId="{1FFAAF8B-68D6-4D39-9722-894CF09F28BE}" destId="{A6D9F97A-5B71-4238-AD0A-774C76EB8A7F}" srcOrd="0" destOrd="0" presId="urn:microsoft.com/office/officeart/2005/8/layout/pyramid2"/>
    <dgm:cxn modelId="{D33B5F0F-9424-403E-B7F4-014C1D094FA2}" type="presOf" srcId="{A794C25C-3D6B-47DE-8D5D-431771BA78FF}" destId="{CAE62B98-BF42-4F47-B4EC-4CCCEF663F63}" srcOrd="0" destOrd="0" presId="urn:microsoft.com/office/officeart/2005/8/layout/pyramid2"/>
    <dgm:cxn modelId="{6C12CC3C-BDB5-4F63-9FE0-2953656D07D0}" srcId="{A794C25C-3D6B-47DE-8D5D-431771BA78FF}" destId="{3D2A5BAA-01CA-4335-A4E4-224193FA699F}" srcOrd="3" destOrd="0" parTransId="{4FA72C03-418C-4B30-92C8-57FF91CE1008}" sibTransId="{AA19989E-439A-4E1A-BC29-CE87A04341E2}"/>
    <dgm:cxn modelId="{0AAB4659-F8F2-4F59-9000-B9BE95F9CA3B}" type="presOf" srcId="{48F98A2E-3EAB-4FD4-B738-FC0DDC535CA6}" destId="{950B402C-493D-437C-AA49-55EA57A576B6}" srcOrd="0" destOrd="0" presId="urn:microsoft.com/office/officeart/2005/8/layout/pyramid2"/>
    <dgm:cxn modelId="{878A3AD2-2783-4712-A2F5-52405EFC55E4}" srcId="{A794C25C-3D6B-47DE-8D5D-431771BA78FF}" destId="{1FFAAF8B-68D6-4D39-9722-894CF09F28BE}" srcOrd="1" destOrd="0" parTransId="{971B1FD5-01CE-4B5C-8D12-6C1A3FF75978}" sibTransId="{32506D3F-451F-4F5C-AF03-22D5DAA7803A}"/>
    <dgm:cxn modelId="{F76DCBD5-05F9-4076-AE5A-D884B3A3F053}" srcId="{A794C25C-3D6B-47DE-8D5D-431771BA78FF}" destId="{48F98A2E-3EAB-4FD4-B738-FC0DDC535CA6}" srcOrd="2" destOrd="0" parTransId="{7D603D32-B1AE-4634-B7EC-F08B100C160A}" sibTransId="{9B4DBED1-A93A-4EEA-AADA-DDAE1CE73220}"/>
    <dgm:cxn modelId="{78B257FF-A162-4748-B1E7-950EBBA0FE43}" type="presOf" srcId="{6D452BCF-2C1E-4C43-9241-DCDC4E427EDE}" destId="{29ADC330-6B95-447D-9683-7801F118830E}" srcOrd="0" destOrd="0" presId="urn:microsoft.com/office/officeart/2005/8/layout/pyramid2"/>
    <dgm:cxn modelId="{B471F209-E30E-481B-9FA9-08A03E0AE711}" type="presParOf" srcId="{CAE62B98-BF42-4F47-B4EC-4CCCEF663F63}" destId="{65FE7197-A24B-45BF-B0F5-A3C6F718E098}" srcOrd="0" destOrd="0" presId="urn:microsoft.com/office/officeart/2005/8/layout/pyramid2"/>
    <dgm:cxn modelId="{22D51CFC-0705-49A3-ACEE-2BBB63F437A0}" type="presParOf" srcId="{CAE62B98-BF42-4F47-B4EC-4CCCEF663F63}" destId="{36FF5809-13C6-44B4-A1BE-10D896380049}" srcOrd="1" destOrd="0" presId="urn:microsoft.com/office/officeart/2005/8/layout/pyramid2"/>
    <dgm:cxn modelId="{8750B557-75AB-41A4-92AF-31B31C656326}" type="presParOf" srcId="{36FF5809-13C6-44B4-A1BE-10D896380049}" destId="{29ADC330-6B95-447D-9683-7801F118830E}" srcOrd="0" destOrd="0" presId="urn:microsoft.com/office/officeart/2005/8/layout/pyramid2"/>
    <dgm:cxn modelId="{9B227D25-8332-429D-867C-14D7D3DED20C}" type="presParOf" srcId="{36FF5809-13C6-44B4-A1BE-10D896380049}" destId="{99336B54-B4FD-4A57-B3FE-C6A7324A3E66}" srcOrd="1" destOrd="0" presId="urn:microsoft.com/office/officeart/2005/8/layout/pyramid2"/>
    <dgm:cxn modelId="{A4B4B1D9-8BB6-4576-BAB9-BF8AC6382DC5}" type="presParOf" srcId="{36FF5809-13C6-44B4-A1BE-10D896380049}" destId="{A6D9F97A-5B71-4238-AD0A-774C76EB8A7F}" srcOrd="2" destOrd="0" presId="urn:microsoft.com/office/officeart/2005/8/layout/pyramid2"/>
    <dgm:cxn modelId="{D3B00FF9-B456-44A0-9753-5E1CB3E3F86B}" type="presParOf" srcId="{36FF5809-13C6-44B4-A1BE-10D896380049}" destId="{CF7EF9B7-F873-4B84-9CF1-EE3EFF630932}" srcOrd="3" destOrd="0" presId="urn:microsoft.com/office/officeart/2005/8/layout/pyramid2"/>
    <dgm:cxn modelId="{A0D3BA26-D8F3-45F1-8C50-E9C608B96838}" type="presParOf" srcId="{36FF5809-13C6-44B4-A1BE-10D896380049}" destId="{950B402C-493D-437C-AA49-55EA57A576B6}" srcOrd="4" destOrd="0" presId="urn:microsoft.com/office/officeart/2005/8/layout/pyramid2"/>
    <dgm:cxn modelId="{D47FE6D8-9C20-4DBE-B24A-7EB990AA9D2A}" type="presParOf" srcId="{36FF5809-13C6-44B4-A1BE-10D896380049}" destId="{9D83ABC8-370F-4787-ABED-BA87045D2C75}" srcOrd="5" destOrd="0" presId="urn:microsoft.com/office/officeart/2005/8/layout/pyramid2"/>
    <dgm:cxn modelId="{6A7F97FD-0A75-4BF3-B0E6-6ADD22CDF698}" type="presParOf" srcId="{36FF5809-13C6-44B4-A1BE-10D896380049}" destId="{D2BFF24C-7B68-44DF-B9BA-4B89EF4B6BA8}" srcOrd="6" destOrd="0" presId="urn:microsoft.com/office/officeart/2005/8/layout/pyramid2"/>
    <dgm:cxn modelId="{94A80B9D-A2F3-4B5D-8694-94490173A024}" type="presParOf" srcId="{36FF5809-13C6-44B4-A1BE-10D896380049}" destId="{BE2622F4-250E-4046-B9C0-093F5F749A4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EC2CC5-E92C-4AF9-9761-6620968E0573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1F7CD3A3-136E-497A-BBEF-E69D252B296B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SEGUIMIENTO </a:t>
          </a:r>
          <a:endParaRPr lang="es-MX" dirty="0">
            <a:solidFill>
              <a:schemeClr val="tx1"/>
            </a:solidFill>
          </a:endParaRPr>
        </a:p>
      </dgm:t>
    </dgm:pt>
    <dgm:pt modelId="{18A6A1EE-2344-427B-ACA8-B32B0A87513F}" type="parTrans" cxnId="{0493045C-2881-49B8-BCDD-3CA5F5B42E20}">
      <dgm:prSet/>
      <dgm:spPr/>
      <dgm:t>
        <a:bodyPr/>
        <a:lstStyle/>
        <a:p>
          <a:endParaRPr lang="es-MX"/>
        </a:p>
      </dgm:t>
    </dgm:pt>
    <dgm:pt modelId="{490E2697-265A-4435-AEFA-AE2D1A66A813}" type="sibTrans" cxnId="{0493045C-2881-49B8-BCDD-3CA5F5B42E20}">
      <dgm:prSet/>
      <dgm:spPr/>
      <dgm:t>
        <a:bodyPr/>
        <a:lstStyle/>
        <a:p>
          <a:endParaRPr lang="es-MX"/>
        </a:p>
      </dgm:t>
    </dgm:pt>
    <dgm:pt modelId="{280F8639-9D49-4C58-85B1-7CCD02121647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TERAPIA ABLATIVA </a:t>
          </a:r>
          <a:endParaRPr lang="es-MX" dirty="0">
            <a:solidFill>
              <a:schemeClr val="tx1"/>
            </a:solidFill>
          </a:endParaRPr>
        </a:p>
      </dgm:t>
    </dgm:pt>
    <dgm:pt modelId="{738618A1-769B-4E05-BB18-A4C4D52D7E01}" type="parTrans" cxnId="{23FEA8C6-B897-4D9C-BCA9-85748F7D260A}">
      <dgm:prSet/>
      <dgm:spPr/>
      <dgm:t>
        <a:bodyPr/>
        <a:lstStyle/>
        <a:p>
          <a:endParaRPr lang="es-MX"/>
        </a:p>
      </dgm:t>
    </dgm:pt>
    <dgm:pt modelId="{9824374D-60FF-4A8C-BC77-8A5EBF9E3785}" type="sibTrans" cxnId="{23FEA8C6-B897-4D9C-BCA9-85748F7D260A}">
      <dgm:prSet/>
      <dgm:spPr/>
      <dgm:t>
        <a:bodyPr/>
        <a:lstStyle/>
        <a:p>
          <a:endParaRPr lang="es-MX"/>
        </a:p>
      </dgm:t>
    </dgm:pt>
    <dgm:pt modelId="{CC04539B-E3AB-4EA5-A406-5C12BDC56AED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TERAPIA EXCISIONAL </a:t>
          </a:r>
          <a:endParaRPr lang="es-MX" dirty="0">
            <a:solidFill>
              <a:schemeClr val="tx1"/>
            </a:solidFill>
          </a:endParaRPr>
        </a:p>
      </dgm:t>
    </dgm:pt>
    <dgm:pt modelId="{8B416D87-4003-4384-8D7B-9E6C03A3F431}" type="parTrans" cxnId="{FC133D7F-CC76-4FD2-82AC-36406858284A}">
      <dgm:prSet/>
      <dgm:spPr/>
      <dgm:t>
        <a:bodyPr/>
        <a:lstStyle/>
        <a:p>
          <a:endParaRPr lang="es-MX"/>
        </a:p>
      </dgm:t>
    </dgm:pt>
    <dgm:pt modelId="{292237C4-6DA3-4F7F-9BF9-88C9752D3B6D}" type="sibTrans" cxnId="{FC133D7F-CC76-4FD2-82AC-36406858284A}">
      <dgm:prSet/>
      <dgm:spPr/>
      <dgm:t>
        <a:bodyPr/>
        <a:lstStyle/>
        <a:p>
          <a:endParaRPr lang="es-MX"/>
        </a:p>
      </dgm:t>
    </dgm:pt>
    <dgm:pt modelId="{8105C7DD-CA61-49CB-AA82-AD159FEFDC3F}" type="pres">
      <dgm:prSet presAssocID="{D0EC2CC5-E92C-4AF9-9761-6620968E0573}" presName="CompostProcess" presStyleCnt="0">
        <dgm:presLayoutVars>
          <dgm:dir/>
          <dgm:resizeHandles val="exact"/>
        </dgm:presLayoutVars>
      </dgm:prSet>
      <dgm:spPr/>
    </dgm:pt>
    <dgm:pt modelId="{AA0764BB-549E-4BF3-AC27-0C253EBA9060}" type="pres">
      <dgm:prSet presAssocID="{D0EC2CC5-E92C-4AF9-9761-6620968E0573}" presName="arrow" presStyleLbl="bgShp" presStyleIdx="0" presStyleCnt="1"/>
      <dgm:spPr/>
    </dgm:pt>
    <dgm:pt modelId="{BC510F07-0BF9-4D61-9AA6-D841344F85F8}" type="pres">
      <dgm:prSet presAssocID="{D0EC2CC5-E92C-4AF9-9761-6620968E0573}" presName="linearProcess" presStyleCnt="0"/>
      <dgm:spPr/>
    </dgm:pt>
    <dgm:pt modelId="{D20466FB-06AD-4FAE-8AC3-7B775B842DE3}" type="pres">
      <dgm:prSet presAssocID="{1F7CD3A3-136E-497A-BBEF-E69D252B296B}" presName="textNode" presStyleLbl="node1" presStyleIdx="0" presStyleCnt="3" custLinFactNeighborX="-1511" custLinFactNeighborY="3221">
        <dgm:presLayoutVars>
          <dgm:bulletEnabled val="1"/>
        </dgm:presLayoutVars>
      </dgm:prSet>
      <dgm:spPr/>
    </dgm:pt>
    <dgm:pt modelId="{31C5EF1A-438A-4D2B-9E05-367571E5E078}" type="pres">
      <dgm:prSet presAssocID="{490E2697-265A-4435-AEFA-AE2D1A66A813}" presName="sibTrans" presStyleCnt="0"/>
      <dgm:spPr/>
    </dgm:pt>
    <dgm:pt modelId="{C9527C17-4A2C-4720-AC49-82FE490882F6}" type="pres">
      <dgm:prSet presAssocID="{280F8639-9D49-4C58-85B1-7CCD02121647}" presName="textNode" presStyleLbl="node1" presStyleIdx="1" presStyleCnt="3">
        <dgm:presLayoutVars>
          <dgm:bulletEnabled val="1"/>
        </dgm:presLayoutVars>
      </dgm:prSet>
      <dgm:spPr/>
    </dgm:pt>
    <dgm:pt modelId="{5C04DE6B-2CBC-4D50-AC2E-843A50A7AB05}" type="pres">
      <dgm:prSet presAssocID="{9824374D-60FF-4A8C-BC77-8A5EBF9E3785}" presName="sibTrans" presStyleCnt="0"/>
      <dgm:spPr/>
    </dgm:pt>
    <dgm:pt modelId="{D2494676-1A7B-4CD5-AE7D-B3FB3E6851F8}" type="pres">
      <dgm:prSet presAssocID="{CC04539B-E3AB-4EA5-A406-5C12BDC56AED}" presName="textNode" presStyleLbl="node1" presStyleIdx="2" presStyleCnt="3" custLinFactNeighborX="-32" custLinFactNeighborY="3221">
        <dgm:presLayoutVars>
          <dgm:bulletEnabled val="1"/>
        </dgm:presLayoutVars>
      </dgm:prSet>
      <dgm:spPr/>
    </dgm:pt>
  </dgm:ptLst>
  <dgm:cxnLst>
    <dgm:cxn modelId="{DE99690A-D66B-4CAD-A7A6-090F1DC91E41}" type="presOf" srcId="{280F8639-9D49-4C58-85B1-7CCD02121647}" destId="{C9527C17-4A2C-4720-AC49-82FE490882F6}" srcOrd="0" destOrd="0" presId="urn:microsoft.com/office/officeart/2005/8/layout/hProcess9"/>
    <dgm:cxn modelId="{4466C45B-406F-46A9-8289-B7261F4BF324}" type="presOf" srcId="{1F7CD3A3-136E-497A-BBEF-E69D252B296B}" destId="{D20466FB-06AD-4FAE-8AC3-7B775B842DE3}" srcOrd="0" destOrd="0" presId="urn:microsoft.com/office/officeart/2005/8/layout/hProcess9"/>
    <dgm:cxn modelId="{0493045C-2881-49B8-BCDD-3CA5F5B42E20}" srcId="{D0EC2CC5-E92C-4AF9-9761-6620968E0573}" destId="{1F7CD3A3-136E-497A-BBEF-E69D252B296B}" srcOrd="0" destOrd="0" parTransId="{18A6A1EE-2344-427B-ACA8-B32B0A87513F}" sibTransId="{490E2697-265A-4435-AEFA-AE2D1A66A813}"/>
    <dgm:cxn modelId="{8EB05947-732D-4C4D-816D-9060348B3F95}" type="presOf" srcId="{D0EC2CC5-E92C-4AF9-9761-6620968E0573}" destId="{8105C7DD-CA61-49CB-AA82-AD159FEFDC3F}" srcOrd="0" destOrd="0" presId="urn:microsoft.com/office/officeart/2005/8/layout/hProcess9"/>
    <dgm:cxn modelId="{FC133D7F-CC76-4FD2-82AC-36406858284A}" srcId="{D0EC2CC5-E92C-4AF9-9761-6620968E0573}" destId="{CC04539B-E3AB-4EA5-A406-5C12BDC56AED}" srcOrd="2" destOrd="0" parTransId="{8B416D87-4003-4384-8D7B-9E6C03A3F431}" sibTransId="{292237C4-6DA3-4F7F-9BF9-88C9752D3B6D}"/>
    <dgm:cxn modelId="{23FEA8C6-B897-4D9C-BCA9-85748F7D260A}" srcId="{D0EC2CC5-E92C-4AF9-9761-6620968E0573}" destId="{280F8639-9D49-4C58-85B1-7CCD02121647}" srcOrd="1" destOrd="0" parTransId="{738618A1-769B-4E05-BB18-A4C4D52D7E01}" sibTransId="{9824374D-60FF-4A8C-BC77-8A5EBF9E3785}"/>
    <dgm:cxn modelId="{FF6D99E9-4F8E-46C7-9D3A-05DB4ED0D4A0}" type="presOf" srcId="{CC04539B-E3AB-4EA5-A406-5C12BDC56AED}" destId="{D2494676-1A7B-4CD5-AE7D-B3FB3E6851F8}" srcOrd="0" destOrd="0" presId="urn:microsoft.com/office/officeart/2005/8/layout/hProcess9"/>
    <dgm:cxn modelId="{F0476D84-0B9C-4234-B68F-4C8C5ABA6EE8}" type="presParOf" srcId="{8105C7DD-CA61-49CB-AA82-AD159FEFDC3F}" destId="{AA0764BB-549E-4BF3-AC27-0C253EBA9060}" srcOrd="0" destOrd="0" presId="urn:microsoft.com/office/officeart/2005/8/layout/hProcess9"/>
    <dgm:cxn modelId="{28A195B0-594E-472C-9D67-9E8077818EE7}" type="presParOf" srcId="{8105C7DD-CA61-49CB-AA82-AD159FEFDC3F}" destId="{BC510F07-0BF9-4D61-9AA6-D841344F85F8}" srcOrd="1" destOrd="0" presId="urn:microsoft.com/office/officeart/2005/8/layout/hProcess9"/>
    <dgm:cxn modelId="{367CD131-A473-4308-975E-E32503CEA58C}" type="presParOf" srcId="{BC510F07-0BF9-4D61-9AA6-D841344F85F8}" destId="{D20466FB-06AD-4FAE-8AC3-7B775B842DE3}" srcOrd="0" destOrd="0" presId="urn:microsoft.com/office/officeart/2005/8/layout/hProcess9"/>
    <dgm:cxn modelId="{CCF474C6-2E01-4942-8886-C246B289936E}" type="presParOf" srcId="{BC510F07-0BF9-4D61-9AA6-D841344F85F8}" destId="{31C5EF1A-438A-4D2B-9E05-367571E5E078}" srcOrd="1" destOrd="0" presId="urn:microsoft.com/office/officeart/2005/8/layout/hProcess9"/>
    <dgm:cxn modelId="{AA2C13F5-EF8D-49D6-A0AE-1F3D353451F8}" type="presParOf" srcId="{BC510F07-0BF9-4D61-9AA6-D841344F85F8}" destId="{C9527C17-4A2C-4720-AC49-82FE490882F6}" srcOrd="2" destOrd="0" presId="urn:microsoft.com/office/officeart/2005/8/layout/hProcess9"/>
    <dgm:cxn modelId="{01C3152C-FA74-46CF-9A7D-A1AD330DD56C}" type="presParOf" srcId="{BC510F07-0BF9-4D61-9AA6-D841344F85F8}" destId="{5C04DE6B-2CBC-4D50-AC2E-843A50A7AB05}" srcOrd="3" destOrd="0" presId="urn:microsoft.com/office/officeart/2005/8/layout/hProcess9"/>
    <dgm:cxn modelId="{97DFEB41-AAB2-481C-9D97-CD12B7F7AAA7}" type="presParOf" srcId="{BC510F07-0BF9-4D61-9AA6-D841344F85F8}" destId="{D2494676-1A7B-4CD5-AE7D-B3FB3E6851F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76A75D-99E7-439E-AB03-4B2A1DA88B8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MX"/>
        </a:p>
      </dgm:t>
    </dgm:pt>
    <dgm:pt modelId="{16762D7A-A67C-408A-8EBF-F387710ED5CC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Valorar  la </a:t>
          </a:r>
          <a:r>
            <a:rPr lang="es-BO" dirty="0" err="1">
              <a:solidFill>
                <a:schemeClr val="tx1"/>
              </a:solidFill>
            </a:rPr>
            <a:t>ext.vesical</a:t>
          </a:r>
          <a:r>
            <a:rPr lang="es-BO" dirty="0">
              <a:solidFill>
                <a:schemeClr val="tx1"/>
              </a:solidFill>
            </a:rPr>
            <a:t> y rectal </a:t>
          </a:r>
          <a:endParaRPr lang="es-MX" dirty="0">
            <a:solidFill>
              <a:schemeClr val="tx1"/>
            </a:solidFill>
          </a:endParaRPr>
        </a:p>
      </dgm:t>
    </dgm:pt>
    <dgm:pt modelId="{4D1372D3-BA2C-4C11-A149-30D802F099C9}" type="parTrans" cxnId="{FD7AEA93-4AB6-42BB-8E25-EA8996498060}">
      <dgm:prSet/>
      <dgm:spPr/>
      <dgm:t>
        <a:bodyPr/>
        <a:lstStyle/>
        <a:p>
          <a:endParaRPr lang="es-MX"/>
        </a:p>
      </dgm:t>
    </dgm:pt>
    <dgm:pt modelId="{D9D568B6-A855-4E7E-9CC7-F446282E8D40}" type="sibTrans" cxnId="{FD7AEA93-4AB6-42BB-8E25-EA8996498060}">
      <dgm:prSet/>
      <dgm:spPr/>
      <dgm:t>
        <a:bodyPr/>
        <a:lstStyle/>
        <a:p>
          <a:endParaRPr lang="es-MX"/>
        </a:p>
      </dgm:t>
    </dgm:pt>
    <dgm:pt modelId="{5D3EB5C2-BCC0-49E0-A400-24F3D124CE9E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Sensibilidad 71 – 100 %. Y  una especificidad 81-88% </a:t>
          </a:r>
          <a:endParaRPr lang="es-MX" dirty="0">
            <a:solidFill>
              <a:schemeClr val="tx1"/>
            </a:solidFill>
          </a:endParaRPr>
        </a:p>
      </dgm:t>
    </dgm:pt>
    <dgm:pt modelId="{E3406542-F968-47D6-A9A0-377CCC13D0EA}" type="parTrans" cxnId="{29031526-420E-43D8-A413-68D078C360BA}">
      <dgm:prSet/>
      <dgm:spPr/>
      <dgm:t>
        <a:bodyPr/>
        <a:lstStyle/>
        <a:p>
          <a:endParaRPr lang="es-MX"/>
        </a:p>
      </dgm:t>
    </dgm:pt>
    <dgm:pt modelId="{07F65F74-E393-457A-8753-E8413E7569A1}" type="sibTrans" cxnId="{29031526-420E-43D8-A413-68D078C360BA}">
      <dgm:prSet/>
      <dgm:spPr/>
      <dgm:t>
        <a:bodyPr/>
        <a:lstStyle/>
        <a:p>
          <a:endParaRPr lang="es-MX"/>
        </a:p>
      </dgm:t>
    </dgm:pt>
    <dgm:pt modelId="{71570148-E348-4C11-93B3-D877538D01EC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T2 Podemos  observar tumoraciones  extensa , </a:t>
          </a:r>
          <a:r>
            <a:rPr lang="es-BO" dirty="0" err="1">
              <a:solidFill>
                <a:schemeClr val="tx1"/>
              </a:solidFill>
            </a:rPr>
            <a:t>exofitica</a:t>
          </a:r>
          <a:r>
            <a:rPr lang="es-BO" dirty="0">
              <a:solidFill>
                <a:schemeClr val="tx1"/>
              </a:solidFill>
            </a:rPr>
            <a:t>  infiltrante o en  forma de barril.  Cuando esto es visible se trata de un TU  estadio  mayor a 1 B</a:t>
          </a:r>
          <a:endParaRPr lang="es-MX" dirty="0">
            <a:solidFill>
              <a:schemeClr val="tx1"/>
            </a:solidFill>
          </a:endParaRPr>
        </a:p>
      </dgm:t>
    </dgm:pt>
    <dgm:pt modelId="{E69FCF30-4F86-40BB-A993-F2DE7E357FF0}" type="parTrans" cxnId="{42C8B26A-390D-4201-A7A8-7B4007017254}">
      <dgm:prSet/>
      <dgm:spPr/>
      <dgm:t>
        <a:bodyPr/>
        <a:lstStyle/>
        <a:p>
          <a:endParaRPr lang="es-MX"/>
        </a:p>
      </dgm:t>
    </dgm:pt>
    <dgm:pt modelId="{6F2A1D25-41C2-4C56-8293-D43E06107685}" type="sibTrans" cxnId="{42C8B26A-390D-4201-A7A8-7B4007017254}">
      <dgm:prSet/>
      <dgm:spPr/>
      <dgm:t>
        <a:bodyPr/>
        <a:lstStyle/>
        <a:p>
          <a:endParaRPr lang="es-MX"/>
        </a:p>
      </dgm:t>
    </dgm:pt>
    <dgm:pt modelId="{3424BB7B-F627-420C-90B4-5169D29FDEE4}" type="pres">
      <dgm:prSet presAssocID="{A176A75D-99E7-439E-AB03-4B2A1DA88B8B}" presName="Name0" presStyleCnt="0">
        <dgm:presLayoutVars>
          <dgm:chMax val="7"/>
          <dgm:chPref val="7"/>
          <dgm:dir/>
        </dgm:presLayoutVars>
      </dgm:prSet>
      <dgm:spPr/>
    </dgm:pt>
    <dgm:pt modelId="{1A39CCBE-A992-4D49-A1D2-D5D4E9C674CC}" type="pres">
      <dgm:prSet presAssocID="{A176A75D-99E7-439E-AB03-4B2A1DA88B8B}" presName="Name1" presStyleCnt="0"/>
      <dgm:spPr/>
    </dgm:pt>
    <dgm:pt modelId="{D245AEAB-4664-48A3-B530-D0EF61E98846}" type="pres">
      <dgm:prSet presAssocID="{A176A75D-99E7-439E-AB03-4B2A1DA88B8B}" presName="cycle" presStyleCnt="0"/>
      <dgm:spPr/>
    </dgm:pt>
    <dgm:pt modelId="{F9CD8CB4-4BB4-4E26-B59D-B0079B356551}" type="pres">
      <dgm:prSet presAssocID="{A176A75D-99E7-439E-AB03-4B2A1DA88B8B}" presName="srcNode" presStyleLbl="node1" presStyleIdx="0" presStyleCnt="3"/>
      <dgm:spPr/>
    </dgm:pt>
    <dgm:pt modelId="{F3575F59-E527-4A15-8979-7EB7F0828129}" type="pres">
      <dgm:prSet presAssocID="{A176A75D-99E7-439E-AB03-4B2A1DA88B8B}" presName="conn" presStyleLbl="parChTrans1D2" presStyleIdx="0" presStyleCnt="1"/>
      <dgm:spPr/>
    </dgm:pt>
    <dgm:pt modelId="{29A5ADB1-3681-410B-8157-64567F8014A5}" type="pres">
      <dgm:prSet presAssocID="{A176A75D-99E7-439E-AB03-4B2A1DA88B8B}" presName="extraNode" presStyleLbl="node1" presStyleIdx="0" presStyleCnt="3"/>
      <dgm:spPr/>
    </dgm:pt>
    <dgm:pt modelId="{05263F63-7AAB-4FA1-80D9-917FF9928C62}" type="pres">
      <dgm:prSet presAssocID="{A176A75D-99E7-439E-AB03-4B2A1DA88B8B}" presName="dstNode" presStyleLbl="node1" presStyleIdx="0" presStyleCnt="3"/>
      <dgm:spPr/>
    </dgm:pt>
    <dgm:pt modelId="{D969626E-17FE-4DF1-B624-8BAEEABF6605}" type="pres">
      <dgm:prSet presAssocID="{16762D7A-A67C-408A-8EBF-F387710ED5CC}" presName="text_1" presStyleLbl="node1" presStyleIdx="0" presStyleCnt="3">
        <dgm:presLayoutVars>
          <dgm:bulletEnabled val="1"/>
        </dgm:presLayoutVars>
      </dgm:prSet>
      <dgm:spPr/>
    </dgm:pt>
    <dgm:pt modelId="{C4484DC3-33F9-4AA8-B466-BC87AAE54721}" type="pres">
      <dgm:prSet presAssocID="{16762D7A-A67C-408A-8EBF-F387710ED5CC}" presName="accent_1" presStyleCnt="0"/>
      <dgm:spPr/>
    </dgm:pt>
    <dgm:pt modelId="{C10B511D-4FC4-4A90-95FD-477A4B2A1CB1}" type="pres">
      <dgm:prSet presAssocID="{16762D7A-A67C-408A-8EBF-F387710ED5CC}" presName="accentRepeatNode" presStyleLbl="solidFgAcc1" presStyleIdx="0" presStyleCnt="3" custLinFactNeighborX="4682" custLinFactNeighborY="7279"/>
      <dgm:spPr/>
    </dgm:pt>
    <dgm:pt modelId="{593DD61A-9984-4EFB-BAF3-E6DBB631F379}" type="pres">
      <dgm:prSet presAssocID="{5D3EB5C2-BCC0-49E0-A400-24F3D124CE9E}" presName="text_2" presStyleLbl="node1" presStyleIdx="1" presStyleCnt="3">
        <dgm:presLayoutVars>
          <dgm:bulletEnabled val="1"/>
        </dgm:presLayoutVars>
      </dgm:prSet>
      <dgm:spPr/>
    </dgm:pt>
    <dgm:pt modelId="{5E4233B5-7856-49C8-91B1-A553BE31176F}" type="pres">
      <dgm:prSet presAssocID="{5D3EB5C2-BCC0-49E0-A400-24F3D124CE9E}" presName="accent_2" presStyleCnt="0"/>
      <dgm:spPr/>
    </dgm:pt>
    <dgm:pt modelId="{1E1EC360-F087-4F12-8372-CCEFD6B72876}" type="pres">
      <dgm:prSet presAssocID="{5D3EB5C2-BCC0-49E0-A400-24F3D124CE9E}" presName="accentRepeatNode" presStyleLbl="solidFgAcc1" presStyleIdx="1" presStyleCnt="3"/>
      <dgm:spPr/>
    </dgm:pt>
    <dgm:pt modelId="{8C6B1CDD-C5CD-4D2C-99D3-6C03D73E9102}" type="pres">
      <dgm:prSet presAssocID="{71570148-E348-4C11-93B3-D877538D01EC}" presName="text_3" presStyleLbl="node1" presStyleIdx="2" presStyleCnt="3">
        <dgm:presLayoutVars>
          <dgm:bulletEnabled val="1"/>
        </dgm:presLayoutVars>
      </dgm:prSet>
      <dgm:spPr/>
    </dgm:pt>
    <dgm:pt modelId="{1ED372F9-3749-427A-A2F3-765E8B827B03}" type="pres">
      <dgm:prSet presAssocID="{71570148-E348-4C11-93B3-D877538D01EC}" presName="accent_3" presStyleCnt="0"/>
      <dgm:spPr/>
    </dgm:pt>
    <dgm:pt modelId="{493DA8B7-75AD-4C7A-A240-4217B4280086}" type="pres">
      <dgm:prSet presAssocID="{71570148-E348-4C11-93B3-D877538D01EC}" presName="accentRepeatNode" presStyleLbl="solidFgAcc1" presStyleIdx="2" presStyleCnt="3"/>
      <dgm:spPr/>
    </dgm:pt>
  </dgm:ptLst>
  <dgm:cxnLst>
    <dgm:cxn modelId="{29031526-420E-43D8-A413-68D078C360BA}" srcId="{A176A75D-99E7-439E-AB03-4B2A1DA88B8B}" destId="{5D3EB5C2-BCC0-49E0-A400-24F3D124CE9E}" srcOrd="1" destOrd="0" parTransId="{E3406542-F968-47D6-A9A0-377CCC13D0EA}" sibTransId="{07F65F74-E393-457A-8753-E8413E7569A1}"/>
    <dgm:cxn modelId="{1BAA2842-6678-4B08-B371-936F7CCEBCC5}" type="presOf" srcId="{A176A75D-99E7-439E-AB03-4B2A1DA88B8B}" destId="{3424BB7B-F627-420C-90B4-5169D29FDEE4}" srcOrd="0" destOrd="0" presId="urn:microsoft.com/office/officeart/2008/layout/VerticalCurvedList"/>
    <dgm:cxn modelId="{B3936D43-B5CD-46EE-B591-9A00A2109815}" type="presOf" srcId="{5D3EB5C2-BCC0-49E0-A400-24F3D124CE9E}" destId="{593DD61A-9984-4EFB-BAF3-E6DBB631F379}" srcOrd="0" destOrd="0" presId="urn:microsoft.com/office/officeart/2008/layout/VerticalCurvedList"/>
    <dgm:cxn modelId="{8FF6DF63-D10E-4210-BBCE-E10363ADB6C2}" type="presOf" srcId="{D9D568B6-A855-4E7E-9CC7-F446282E8D40}" destId="{F3575F59-E527-4A15-8979-7EB7F0828129}" srcOrd="0" destOrd="0" presId="urn:microsoft.com/office/officeart/2008/layout/VerticalCurvedList"/>
    <dgm:cxn modelId="{42C8B26A-390D-4201-A7A8-7B4007017254}" srcId="{A176A75D-99E7-439E-AB03-4B2A1DA88B8B}" destId="{71570148-E348-4C11-93B3-D877538D01EC}" srcOrd="2" destOrd="0" parTransId="{E69FCF30-4F86-40BB-A993-F2DE7E357FF0}" sibTransId="{6F2A1D25-41C2-4C56-8293-D43E06107685}"/>
    <dgm:cxn modelId="{CC8A3752-75D5-46A6-BE84-4A237F54EA58}" type="presOf" srcId="{16762D7A-A67C-408A-8EBF-F387710ED5CC}" destId="{D969626E-17FE-4DF1-B624-8BAEEABF6605}" srcOrd="0" destOrd="0" presId="urn:microsoft.com/office/officeart/2008/layout/VerticalCurvedList"/>
    <dgm:cxn modelId="{FD7AEA93-4AB6-42BB-8E25-EA8996498060}" srcId="{A176A75D-99E7-439E-AB03-4B2A1DA88B8B}" destId="{16762D7A-A67C-408A-8EBF-F387710ED5CC}" srcOrd="0" destOrd="0" parTransId="{4D1372D3-BA2C-4C11-A149-30D802F099C9}" sibTransId="{D9D568B6-A855-4E7E-9CC7-F446282E8D40}"/>
    <dgm:cxn modelId="{213645F6-15AC-4CB2-9499-DDB4ECF4E173}" type="presOf" srcId="{71570148-E348-4C11-93B3-D877538D01EC}" destId="{8C6B1CDD-C5CD-4D2C-99D3-6C03D73E9102}" srcOrd="0" destOrd="0" presId="urn:microsoft.com/office/officeart/2008/layout/VerticalCurvedList"/>
    <dgm:cxn modelId="{6CAA83CB-8E40-4FC8-8468-DAD6FB61AAE8}" type="presParOf" srcId="{3424BB7B-F627-420C-90B4-5169D29FDEE4}" destId="{1A39CCBE-A992-4D49-A1D2-D5D4E9C674CC}" srcOrd="0" destOrd="0" presId="urn:microsoft.com/office/officeart/2008/layout/VerticalCurvedList"/>
    <dgm:cxn modelId="{4E2498D8-8851-4B4D-857E-F7954566C9CF}" type="presParOf" srcId="{1A39CCBE-A992-4D49-A1D2-D5D4E9C674CC}" destId="{D245AEAB-4664-48A3-B530-D0EF61E98846}" srcOrd="0" destOrd="0" presId="urn:microsoft.com/office/officeart/2008/layout/VerticalCurvedList"/>
    <dgm:cxn modelId="{82968982-072B-4922-A678-27073001E103}" type="presParOf" srcId="{D245AEAB-4664-48A3-B530-D0EF61E98846}" destId="{F9CD8CB4-4BB4-4E26-B59D-B0079B356551}" srcOrd="0" destOrd="0" presId="urn:microsoft.com/office/officeart/2008/layout/VerticalCurvedList"/>
    <dgm:cxn modelId="{0A4E075D-454F-4705-966B-F101800EE95F}" type="presParOf" srcId="{D245AEAB-4664-48A3-B530-D0EF61E98846}" destId="{F3575F59-E527-4A15-8979-7EB7F0828129}" srcOrd="1" destOrd="0" presId="urn:microsoft.com/office/officeart/2008/layout/VerticalCurvedList"/>
    <dgm:cxn modelId="{225BED29-2A94-4705-A35D-E93B31C7767D}" type="presParOf" srcId="{D245AEAB-4664-48A3-B530-D0EF61E98846}" destId="{29A5ADB1-3681-410B-8157-64567F8014A5}" srcOrd="2" destOrd="0" presId="urn:microsoft.com/office/officeart/2008/layout/VerticalCurvedList"/>
    <dgm:cxn modelId="{E092D317-CEFA-4289-8F68-D8907F348A2E}" type="presParOf" srcId="{D245AEAB-4664-48A3-B530-D0EF61E98846}" destId="{05263F63-7AAB-4FA1-80D9-917FF9928C62}" srcOrd="3" destOrd="0" presId="urn:microsoft.com/office/officeart/2008/layout/VerticalCurvedList"/>
    <dgm:cxn modelId="{B64240A9-3239-4F91-BC63-BE5928F3CD6B}" type="presParOf" srcId="{1A39CCBE-A992-4D49-A1D2-D5D4E9C674CC}" destId="{D969626E-17FE-4DF1-B624-8BAEEABF6605}" srcOrd="1" destOrd="0" presId="urn:microsoft.com/office/officeart/2008/layout/VerticalCurvedList"/>
    <dgm:cxn modelId="{BC333F44-DC13-4D74-B9EF-7CC65437BDCA}" type="presParOf" srcId="{1A39CCBE-A992-4D49-A1D2-D5D4E9C674CC}" destId="{C4484DC3-33F9-4AA8-B466-BC87AAE54721}" srcOrd="2" destOrd="0" presId="urn:microsoft.com/office/officeart/2008/layout/VerticalCurvedList"/>
    <dgm:cxn modelId="{1A630A93-F54E-42F1-8020-6DE60B253C19}" type="presParOf" srcId="{C4484DC3-33F9-4AA8-B466-BC87AAE54721}" destId="{C10B511D-4FC4-4A90-95FD-477A4B2A1CB1}" srcOrd="0" destOrd="0" presId="urn:microsoft.com/office/officeart/2008/layout/VerticalCurvedList"/>
    <dgm:cxn modelId="{29BB67B8-60A2-415B-863D-CB02963291FC}" type="presParOf" srcId="{1A39CCBE-A992-4D49-A1D2-D5D4E9C674CC}" destId="{593DD61A-9984-4EFB-BAF3-E6DBB631F379}" srcOrd="3" destOrd="0" presId="urn:microsoft.com/office/officeart/2008/layout/VerticalCurvedList"/>
    <dgm:cxn modelId="{9145EEC5-0116-42D5-81AC-73E68DF065DC}" type="presParOf" srcId="{1A39CCBE-A992-4D49-A1D2-D5D4E9C674CC}" destId="{5E4233B5-7856-49C8-91B1-A553BE31176F}" srcOrd="4" destOrd="0" presId="urn:microsoft.com/office/officeart/2008/layout/VerticalCurvedList"/>
    <dgm:cxn modelId="{17816FE9-F4C6-4134-B877-8C510828BA63}" type="presParOf" srcId="{5E4233B5-7856-49C8-91B1-A553BE31176F}" destId="{1E1EC360-F087-4F12-8372-CCEFD6B72876}" srcOrd="0" destOrd="0" presId="urn:microsoft.com/office/officeart/2008/layout/VerticalCurvedList"/>
    <dgm:cxn modelId="{B8A1CF25-5581-4DDB-8F5E-D823AA749095}" type="presParOf" srcId="{1A39CCBE-A992-4D49-A1D2-D5D4E9C674CC}" destId="{8C6B1CDD-C5CD-4D2C-99D3-6C03D73E9102}" srcOrd="5" destOrd="0" presId="urn:microsoft.com/office/officeart/2008/layout/VerticalCurvedList"/>
    <dgm:cxn modelId="{533AB973-15A0-4E31-B306-BBBC8B435B85}" type="presParOf" srcId="{1A39CCBE-A992-4D49-A1D2-D5D4E9C674CC}" destId="{1ED372F9-3749-427A-A2F3-765E8B827B03}" srcOrd="6" destOrd="0" presId="urn:microsoft.com/office/officeart/2008/layout/VerticalCurvedList"/>
    <dgm:cxn modelId="{7B7F0AF6-D783-4EF1-943E-A37068798B54}" type="presParOf" srcId="{1ED372F9-3749-427A-A2F3-765E8B827B03}" destId="{493DA8B7-75AD-4C7A-A240-4217B42800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CD0E1-333A-4138-9ADA-42E07A0AB81D}">
      <dsp:nvSpPr>
        <dsp:cNvPr id="0" name=""/>
        <dsp:cNvSpPr/>
      </dsp:nvSpPr>
      <dsp:spPr>
        <a:xfrm>
          <a:off x="-5447011" y="-834037"/>
          <a:ext cx="6485733" cy="6485733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19050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BA42A-4A84-4C6C-B5DE-915DA2D3EB55}">
      <dsp:nvSpPr>
        <dsp:cNvPr id="0" name=""/>
        <dsp:cNvSpPr/>
      </dsp:nvSpPr>
      <dsp:spPr>
        <a:xfrm>
          <a:off x="610879" y="370381"/>
          <a:ext cx="10040518" cy="741148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28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Es  una técnica basada en  la exploración magnificada del cuello  uterino , vagina y  vulva .  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610879" y="370381"/>
        <a:ext cx="10040518" cy="741148"/>
      </dsp:txXfrm>
    </dsp:sp>
    <dsp:sp modelId="{C908018D-9338-4AAE-9C99-82F25F18FBDA}">
      <dsp:nvSpPr>
        <dsp:cNvPr id="0" name=""/>
        <dsp:cNvSpPr/>
      </dsp:nvSpPr>
      <dsp:spPr>
        <a:xfrm>
          <a:off x="80571" y="277738"/>
          <a:ext cx="926435" cy="926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EBE17-F6EA-4B58-A15D-53C8A828B704}">
      <dsp:nvSpPr>
        <dsp:cNvPr id="0" name=""/>
        <dsp:cNvSpPr/>
      </dsp:nvSpPr>
      <dsp:spPr>
        <a:xfrm>
          <a:off x="968706" y="1463486"/>
          <a:ext cx="9615601" cy="741148"/>
        </a:xfrm>
        <a:prstGeom prst="rect">
          <a:avLst/>
        </a:prstGeom>
        <a:solidFill>
          <a:schemeClr val="accent1">
            <a:shade val="50000"/>
            <a:hueOff val="81867"/>
            <a:satOff val="23253"/>
            <a:lumOff val="163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28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El  colposcopio es un microscopio  binocular  que  nos permite  visualizar el epitelio  y  trama vascular  sub epitelial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968706" y="1463486"/>
        <a:ext cx="9615601" cy="741148"/>
      </dsp:txXfrm>
    </dsp:sp>
    <dsp:sp modelId="{D8D8B5AF-59EA-4ED7-9BBB-62149D5A4690}">
      <dsp:nvSpPr>
        <dsp:cNvPr id="0" name=""/>
        <dsp:cNvSpPr/>
      </dsp:nvSpPr>
      <dsp:spPr>
        <a:xfrm>
          <a:off x="505488" y="1389653"/>
          <a:ext cx="926435" cy="926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50000"/>
              <a:hueOff val="81867"/>
              <a:satOff val="23253"/>
              <a:lumOff val="163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D7422-136D-4522-B360-E8F075FB8572}">
      <dsp:nvSpPr>
        <dsp:cNvPr id="0" name=""/>
        <dsp:cNvSpPr/>
      </dsp:nvSpPr>
      <dsp:spPr>
        <a:xfrm>
          <a:off x="968706" y="2594213"/>
          <a:ext cx="9615601" cy="741148"/>
        </a:xfrm>
        <a:prstGeom prst="rect">
          <a:avLst/>
        </a:prstGeom>
        <a:solidFill>
          <a:schemeClr val="accent1">
            <a:shade val="50000"/>
            <a:hueOff val="163735"/>
            <a:satOff val="46505"/>
            <a:lumOff val="3274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28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OBJETIVO  :  Observar bajo  aumento  las superficie epitelial de la porción inferior del  aparato reproductor femenino ( cérvix , vagina , vulva , región  perianal )  </a:t>
          </a:r>
          <a:r>
            <a:rPr lang="es-BO" sz="1900" kern="1200" dirty="0"/>
            <a:t>.</a:t>
          </a:r>
        </a:p>
      </dsp:txBody>
      <dsp:txXfrm>
        <a:off x="968706" y="2594213"/>
        <a:ext cx="9615601" cy="741148"/>
      </dsp:txXfrm>
    </dsp:sp>
    <dsp:sp modelId="{7BAEC29F-D6EE-4A21-89BA-DC725E9FA62C}">
      <dsp:nvSpPr>
        <dsp:cNvPr id="0" name=""/>
        <dsp:cNvSpPr/>
      </dsp:nvSpPr>
      <dsp:spPr>
        <a:xfrm>
          <a:off x="505488" y="2501569"/>
          <a:ext cx="926435" cy="926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50000"/>
              <a:hueOff val="163735"/>
              <a:satOff val="46505"/>
              <a:lumOff val="327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ABB35-15CB-42C5-803F-FEAD3FF3C2AA}">
      <dsp:nvSpPr>
        <dsp:cNvPr id="0" name=""/>
        <dsp:cNvSpPr/>
      </dsp:nvSpPr>
      <dsp:spPr>
        <a:xfrm>
          <a:off x="543789" y="3706128"/>
          <a:ext cx="10040518" cy="741148"/>
        </a:xfrm>
        <a:prstGeom prst="rect">
          <a:avLst/>
        </a:prstGeom>
        <a:solidFill>
          <a:schemeClr val="accent1">
            <a:shade val="50000"/>
            <a:hueOff val="81867"/>
            <a:satOff val="23253"/>
            <a:lumOff val="163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28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Se  compone de  una  fuente de luz, lentes de aumento  y  filtros ópticos vasculares ( azul o verde )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543789" y="3706128"/>
        <a:ext cx="10040518" cy="741148"/>
      </dsp:txXfrm>
    </dsp:sp>
    <dsp:sp modelId="{9C9375C8-1E3E-4DFB-A360-DDCD279215EB}">
      <dsp:nvSpPr>
        <dsp:cNvPr id="0" name=""/>
        <dsp:cNvSpPr/>
      </dsp:nvSpPr>
      <dsp:spPr>
        <a:xfrm>
          <a:off x="80571" y="3613485"/>
          <a:ext cx="926435" cy="926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50000"/>
              <a:hueOff val="81867"/>
              <a:satOff val="23253"/>
              <a:lumOff val="163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E7197-A24B-45BF-B0F5-A3C6F718E098}">
      <dsp:nvSpPr>
        <dsp:cNvPr id="0" name=""/>
        <dsp:cNvSpPr/>
      </dsp:nvSpPr>
      <dsp:spPr>
        <a:xfrm>
          <a:off x="0" y="0"/>
          <a:ext cx="5222928" cy="522292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DC330-6B95-447D-9683-7801F118830E}">
      <dsp:nvSpPr>
        <dsp:cNvPr id="0" name=""/>
        <dsp:cNvSpPr/>
      </dsp:nvSpPr>
      <dsp:spPr>
        <a:xfrm>
          <a:off x="786246" y="483315"/>
          <a:ext cx="3394903" cy="9282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100" kern="1200" dirty="0"/>
            <a:t>Cuello uterino  sospechoso</a:t>
          </a:r>
          <a:endParaRPr lang="es-MX" sz="2100" kern="1200" dirty="0"/>
        </a:p>
      </dsp:txBody>
      <dsp:txXfrm>
        <a:off x="831562" y="528631"/>
        <a:ext cx="3304271" cy="837661"/>
      </dsp:txXfrm>
    </dsp:sp>
    <dsp:sp modelId="{A6D9F97A-5B71-4238-AD0A-774C76EB8A7F}">
      <dsp:nvSpPr>
        <dsp:cNvPr id="0" name=""/>
        <dsp:cNvSpPr/>
      </dsp:nvSpPr>
      <dsp:spPr>
        <a:xfrm>
          <a:off x="776927" y="1432066"/>
          <a:ext cx="3520888" cy="9282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100" kern="1200" dirty="0"/>
            <a:t>Citología  con resultados anormal </a:t>
          </a:r>
          <a:endParaRPr lang="es-MX" sz="2100" kern="1200" dirty="0"/>
        </a:p>
      </dsp:txBody>
      <dsp:txXfrm>
        <a:off x="822243" y="1477382"/>
        <a:ext cx="3430256" cy="837661"/>
      </dsp:txXfrm>
    </dsp:sp>
    <dsp:sp modelId="{950B402C-493D-437C-AA49-55EA57A576B6}">
      <dsp:nvSpPr>
        <dsp:cNvPr id="0" name=""/>
        <dsp:cNvSpPr/>
      </dsp:nvSpPr>
      <dsp:spPr>
        <a:xfrm>
          <a:off x="775552" y="2402319"/>
          <a:ext cx="3750689" cy="9282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100" kern="1200" dirty="0"/>
            <a:t>Inspección  visual con  ac. Acético  positivo ( IVA </a:t>
          </a:r>
          <a:endParaRPr lang="es-MX" sz="2100" kern="1200" dirty="0"/>
        </a:p>
      </dsp:txBody>
      <dsp:txXfrm>
        <a:off x="820868" y="2447635"/>
        <a:ext cx="3660057" cy="837661"/>
      </dsp:txXfrm>
    </dsp:sp>
    <dsp:sp modelId="{D2BFF24C-7B68-44DF-B9BA-4B89EF4B6BA8}">
      <dsp:nvSpPr>
        <dsp:cNvPr id="0" name=""/>
        <dsp:cNvSpPr/>
      </dsp:nvSpPr>
      <dsp:spPr>
        <a:xfrm>
          <a:off x="668612" y="3460927"/>
          <a:ext cx="3394903" cy="9282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100" kern="1200" dirty="0"/>
            <a:t>Inspección  visual  con  Lugol  positiva ( </a:t>
          </a:r>
          <a:r>
            <a:rPr lang="es-BO" sz="2100" kern="1200" dirty="0" err="1"/>
            <a:t>Shiller</a:t>
          </a:r>
          <a:r>
            <a:rPr lang="es-BO" sz="2100" kern="1200" dirty="0"/>
            <a:t> + ) </a:t>
          </a:r>
          <a:endParaRPr lang="es-MX" sz="2100" kern="1200" dirty="0"/>
        </a:p>
      </dsp:txBody>
      <dsp:txXfrm>
        <a:off x="713928" y="3506243"/>
        <a:ext cx="3304271" cy="8376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764BB-549E-4BF3-AC27-0C253EBA9060}">
      <dsp:nvSpPr>
        <dsp:cNvPr id="0" name=""/>
        <dsp:cNvSpPr/>
      </dsp:nvSpPr>
      <dsp:spPr>
        <a:xfrm>
          <a:off x="644723" y="0"/>
          <a:ext cx="7306865" cy="3881437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466FB-06AD-4FAE-8AC3-7B775B842DE3}">
      <dsp:nvSpPr>
        <dsp:cNvPr id="0" name=""/>
        <dsp:cNvSpPr/>
      </dsp:nvSpPr>
      <dsp:spPr>
        <a:xfrm>
          <a:off x="0" y="1214439"/>
          <a:ext cx="2766937" cy="15525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100" kern="1200" dirty="0">
              <a:solidFill>
                <a:schemeClr val="tx1"/>
              </a:solidFill>
            </a:rPr>
            <a:t>SEGUIMIENTO </a:t>
          </a:r>
          <a:endParaRPr lang="es-MX" sz="3100" kern="1200" dirty="0">
            <a:solidFill>
              <a:schemeClr val="tx1"/>
            </a:solidFill>
          </a:endParaRPr>
        </a:p>
      </dsp:txBody>
      <dsp:txXfrm>
        <a:off x="75790" y="1290229"/>
        <a:ext cx="2615357" cy="1400994"/>
      </dsp:txXfrm>
    </dsp:sp>
    <dsp:sp modelId="{C9527C17-4A2C-4720-AC49-82FE490882F6}">
      <dsp:nvSpPr>
        <dsp:cNvPr id="0" name=""/>
        <dsp:cNvSpPr/>
      </dsp:nvSpPr>
      <dsp:spPr>
        <a:xfrm>
          <a:off x="2914687" y="1164431"/>
          <a:ext cx="2766937" cy="1552574"/>
        </a:xfrm>
        <a:prstGeom prst="roundRect">
          <a:avLst/>
        </a:prstGeom>
        <a:solidFill>
          <a:schemeClr val="accent4">
            <a:hueOff val="381552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100" kern="1200" dirty="0">
              <a:solidFill>
                <a:schemeClr val="tx1"/>
              </a:solidFill>
            </a:rPr>
            <a:t>TERAPIA ABLATIVA </a:t>
          </a:r>
          <a:endParaRPr lang="es-MX" sz="3100" kern="1200" dirty="0">
            <a:solidFill>
              <a:schemeClr val="tx1"/>
            </a:solidFill>
          </a:endParaRPr>
        </a:p>
      </dsp:txBody>
      <dsp:txXfrm>
        <a:off x="2990477" y="1240221"/>
        <a:ext cx="2615357" cy="1400994"/>
      </dsp:txXfrm>
    </dsp:sp>
    <dsp:sp modelId="{D2494676-1A7B-4CD5-AE7D-B3FB3E6851F8}">
      <dsp:nvSpPr>
        <dsp:cNvPr id="0" name=""/>
        <dsp:cNvSpPr/>
      </dsp:nvSpPr>
      <dsp:spPr>
        <a:xfrm>
          <a:off x="5827648" y="1214439"/>
          <a:ext cx="2766937" cy="1552574"/>
        </a:xfrm>
        <a:prstGeom prst="roundRect">
          <a:avLst/>
        </a:prstGeom>
        <a:solidFill>
          <a:schemeClr val="accent4">
            <a:hueOff val="763105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100" kern="1200" dirty="0">
              <a:solidFill>
                <a:schemeClr val="tx1"/>
              </a:solidFill>
            </a:rPr>
            <a:t>TERAPIA EXCISIONAL </a:t>
          </a:r>
          <a:endParaRPr lang="es-MX" sz="3100" kern="1200" dirty="0">
            <a:solidFill>
              <a:schemeClr val="tx1"/>
            </a:solidFill>
          </a:endParaRPr>
        </a:p>
      </dsp:txBody>
      <dsp:txXfrm>
        <a:off x="5903438" y="1290229"/>
        <a:ext cx="2615357" cy="1400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75F59-E527-4A15-8979-7EB7F0828129}">
      <dsp:nvSpPr>
        <dsp:cNvPr id="0" name=""/>
        <dsp:cNvSpPr/>
      </dsp:nvSpPr>
      <dsp:spPr>
        <a:xfrm>
          <a:off x="-4521784" y="-693378"/>
          <a:ext cx="5386630" cy="5386630"/>
        </a:xfrm>
        <a:prstGeom prst="blockArc">
          <a:avLst>
            <a:gd name="adj1" fmla="val 18900000"/>
            <a:gd name="adj2" fmla="val 2700000"/>
            <a:gd name="adj3" fmla="val 401"/>
          </a:avLst>
        </a:prstGeom>
        <a:noFill/>
        <a:ln w="19050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9626E-17FE-4DF1-B624-8BAEEABF6605}">
      <dsp:nvSpPr>
        <dsp:cNvPr id="0" name=""/>
        <dsp:cNvSpPr/>
      </dsp:nvSpPr>
      <dsp:spPr>
        <a:xfrm>
          <a:off x="556207" y="399987"/>
          <a:ext cx="5119280" cy="79997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Valorar  la </a:t>
          </a:r>
          <a:r>
            <a:rPr lang="es-BO" sz="1400" kern="1200" dirty="0" err="1">
              <a:solidFill>
                <a:schemeClr val="tx1"/>
              </a:solidFill>
            </a:rPr>
            <a:t>ext.vesical</a:t>
          </a:r>
          <a:r>
            <a:rPr lang="es-BO" sz="1400" kern="1200" dirty="0">
              <a:solidFill>
                <a:schemeClr val="tx1"/>
              </a:solidFill>
            </a:rPr>
            <a:t> y rectal 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556207" y="399987"/>
        <a:ext cx="5119280" cy="799974"/>
      </dsp:txXfrm>
    </dsp:sp>
    <dsp:sp modelId="{C10B511D-4FC4-4A90-95FD-477A4B2A1CB1}">
      <dsp:nvSpPr>
        <dsp:cNvPr id="0" name=""/>
        <dsp:cNvSpPr/>
      </dsp:nvSpPr>
      <dsp:spPr>
        <a:xfrm>
          <a:off x="103041" y="372778"/>
          <a:ext cx="999968" cy="9999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DD61A-9984-4EFB-BAF3-E6DBB631F379}">
      <dsp:nvSpPr>
        <dsp:cNvPr id="0" name=""/>
        <dsp:cNvSpPr/>
      </dsp:nvSpPr>
      <dsp:spPr>
        <a:xfrm>
          <a:off x="846997" y="1599949"/>
          <a:ext cx="4828489" cy="799974"/>
        </a:xfrm>
        <a:prstGeom prst="rect">
          <a:avLst/>
        </a:prstGeom>
        <a:solidFill>
          <a:schemeClr val="accent1">
            <a:shade val="80000"/>
            <a:hueOff val="60095"/>
            <a:satOff val="11621"/>
            <a:lumOff val="790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Sensibilidad 71 – 100 %. Y  una especificidad 81-88% 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846997" y="1599949"/>
        <a:ext cx="4828489" cy="799974"/>
      </dsp:txXfrm>
    </dsp:sp>
    <dsp:sp modelId="{1E1EC360-F087-4F12-8372-CCEFD6B72876}">
      <dsp:nvSpPr>
        <dsp:cNvPr id="0" name=""/>
        <dsp:cNvSpPr/>
      </dsp:nvSpPr>
      <dsp:spPr>
        <a:xfrm>
          <a:off x="347013" y="1499952"/>
          <a:ext cx="999968" cy="9999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60095"/>
              <a:satOff val="11621"/>
              <a:lumOff val="7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B1CDD-C5CD-4D2C-99D3-6C03D73E9102}">
      <dsp:nvSpPr>
        <dsp:cNvPr id="0" name=""/>
        <dsp:cNvSpPr/>
      </dsp:nvSpPr>
      <dsp:spPr>
        <a:xfrm>
          <a:off x="556207" y="2799911"/>
          <a:ext cx="5119280" cy="799974"/>
        </a:xfrm>
        <a:prstGeom prst="rect">
          <a:avLst/>
        </a:prstGeom>
        <a:solidFill>
          <a:schemeClr val="accent1">
            <a:shade val="80000"/>
            <a:hueOff val="120190"/>
            <a:satOff val="23241"/>
            <a:lumOff val="1580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T2 Podemos  observar tumoraciones  extensa , </a:t>
          </a:r>
          <a:r>
            <a:rPr lang="es-BO" sz="1400" kern="1200" dirty="0" err="1">
              <a:solidFill>
                <a:schemeClr val="tx1"/>
              </a:solidFill>
            </a:rPr>
            <a:t>exofitica</a:t>
          </a:r>
          <a:r>
            <a:rPr lang="es-BO" sz="1400" kern="1200" dirty="0">
              <a:solidFill>
                <a:schemeClr val="tx1"/>
              </a:solidFill>
            </a:rPr>
            <a:t>  infiltrante o en  forma de barril.  Cuando esto es visible se trata de un TU  estadio  mayor a 1 B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556207" y="2799911"/>
        <a:ext cx="5119280" cy="799974"/>
      </dsp:txXfrm>
    </dsp:sp>
    <dsp:sp modelId="{493DA8B7-75AD-4C7A-A240-4217B4280086}">
      <dsp:nvSpPr>
        <dsp:cNvPr id="0" name=""/>
        <dsp:cNvSpPr/>
      </dsp:nvSpPr>
      <dsp:spPr>
        <a:xfrm>
          <a:off x="56222" y="2699914"/>
          <a:ext cx="999968" cy="9999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120190"/>
              <a:satOff val="23241"/>
              <a:lumOff val="158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C848B-E831-4884-A467-07A5DE10641F}" type="datetimeFigureOut">
              <a:rPr lang="es-MX" smtClean="0"/>
              <a:t>18/11/2025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6E018-7DE9-429F-A590-82CE1FA21D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304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COMO  ES QUE NACE LA COLPOSCOPIA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04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816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0523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4502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3166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050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7651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285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9555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RED DE VASOS SANGUINEOS PEQUEÑOS SE VEN  MUY JUNTOS ES COMUN VER EN LA METAPLASIA  Y  EN LAS LESIONES  CERVICALES DE  BAJO  GRADO. </a:t>
            </a:r>
            <a:r>
              <a:rPr lang="es-BO" dirty="0" err="1"/>
              <a:t>Nic</a:t>
            </a:r>
            <a:r>
              <a:rPr lang="es-BO" dirty="0"/>
              <a:t> 1 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576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2065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864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3264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0430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1872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36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2330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40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999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41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9166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E018-7DE9-429F-A590-82CE1FA21D6F}" type="slidenum">
              <a:rPr lang="es-MX" smtClean="0"/>
              <a:t>42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340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0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60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83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0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1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92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69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9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6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3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165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237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513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89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6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68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5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8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9E3D-923B-4B54-9B5D-2EB32489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10475348" cy="2433403"/>
          </a:xfrm>
        </p:spPr>
        <p:txBody>
          <a:bodyPr>
            <a:noAutofit/>
          </a:bodyPr>
          <a:lstStyle/>
          <a:p>
            <a:r>
              <a:rPr lang="es-MX" sz="8000" dirty="0">
                <a:latin typeface="Algerian" panose="04020705040A02060702" pitchFamily="82" charset="0"/>
              </a:rPr>
              <a:t>COLPOSCOPIA y detección  de CACU   </a:t>
            </a:r>
            <a:br>
              <a:rPr lang="es-MX" sz="80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</a:br>
            <a:endParaRPr lang="es-MX" sz="8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5D060A-04F2-734A-D8C7-86E8F89C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04" y="0"/>
            <a:ext cx="11504815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58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s-MX" sz="40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s-MX" sz="40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s-MX" sz="40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l"/>
            <a:r>
              <a:rPr lang="es-ES" sz="2300" b="1" dirty="0"/>
              <a:t>DRA: MARLENE CONDORI SOTO</a:t>
            </a:r>
          </a:p>
          <a:p>
            <a:pPr algn="l"/>
            <a:r>
              <a:rPr lang="es-ES" sz="2300" b="1" dirty="0"/>
              <a:t> Ginecóloga Obstetra</a:t>
            </a:r>
          </a:p>
          <a:p>
            <a:pPr marL="0" indent="0">
              <a:buNone/>
            </a:pPr>
            <a:endParaRPr lang="es-MX" sz="23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r>
              <a:rPr lang="es-MX" sz="40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</a:p>
        </p:txBody>
      </p:sp>
      <p:pic>
        <p:nvPicPr>
          <p:cNvPr id="1028" name="Picture 4" descr="Colposcopia - Examen Visual - Medellín - Medimujer">
            <a:extLst>
              <a:ext uri="{FF2B5EF4-FFF2-40B4-BE49-F238E27FC236}">
                <a16:creationId xmlns:a16="http://schemas.microsoft.com/office/drawing/2014/main" id="{D8D09ABA-0FBA-E2D3-F5E7-2BB1F97F2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06" y="2918086"/>
            <a:ext cx="5408851" cy="406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50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74F3B-AFC0-6FBC-0EB6-895FA844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BO" dirty="0"/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C2961C-E127-E0FC-1E84-709052B83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99803"/>
            <a:ext cx="11224856" cy="62359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BO" sz="2400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s-MX" sz="2400" dirty="0">
                <a:solidFill>
                  <a:schemeClr val="accent1">
                    <a:lumMod val="75000"/>
                  </a:schemeClr>
                </a:solidFill>
              </a:rPr>
              <a:t>ISTORIA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BO" sz="2400" dirty="0"/>
              <a:t>Hacia los años  de 1925 Hans  </a:t>
            </a:r>
            <a:r>
              <a:rPr lang="es-BO" sz="2400" dirty="0" err="1"/>
              <a:t>Hinsselman</a:t>
            </a:r>
            <a:r>
              <a:rPr lang="es-BO" sz="2400" dirty="0"/>
              <a:t>  , inventa  un  aparto  con  </a:t>
            </a:r>
          </a:p>
          <a:p>
            <a:pPr marL="0" indent="0">
              <a:buNone/>
            </a:pPr>
            <a:r>
              <a:rPr lang="es-BO" sz="2400" dirty="0"/>
              <a:t> un  lente  binocular de 10 aumentos  y   buena  iluminación  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BO" sz="2400" dirty="0"/>
              <a:t> En el  año  1934  los patólogos alemanes  y  utilizan el  termino de Leucoplasia  como  entidad precancerosa , utilizaban  el ac. Acético   y  fue primero en  observar lesiones blancas 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BO" sz="2400" dirty="0"/>
              <a:t> E n 1928  el patólogo  vienes Walter Schiller  descubre el  epitelio  escamoso diferenciado  contiene glucógeno y  puede  colorearse  in  vivo   con  sol. De Lugol  y que el  epitelio anómalo carece de  glicógeno  ( test de Schiller +)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BO" sz="2400" dirty="0"/>
              <a:t>Y a  en la  década de los  60 los norteamericanos  inician   el  uso de la  colposcopia . </a:t>
            </a:r>
          </a:p>
        </p:txBody>
      </p:sp>
    </p:spTree>
    <p:extLst>
      <p:ext uri="{BB962C8B-B14F-4D97-AF65-F5344CB8AC3E}">
        <p14:creationId xmlns:p14="http://schemas.microsoft.com/office/powerpoint/2010/main" val="244720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DDA86-F167-D008-C8A2-DBCCA676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7241"/>
          </a:xfrm>
        </p:spPr>
        <p:txBody>
          <a:bodyPr/>
          <a:lstStyle/>
          <a:p>
            <a:r>
              <a:rPr lang="es-BO" dirty="0"/>
              <a:t>INTRODUCCION  </a:t>
            </a:r>
            <a:endParaRPr lang="es-MX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646A8B1-B9D8-D772-1EA5-91A51AFD8E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796173"/>
              </p:ext>
            </p:extLst>
          </p:nvPr>
        </p:nvGraphicFramePr>
        <p:xfrm>
          <a:off x="677863" y="1224366"/>
          <a:ext cx="10651398" cy="481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759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3E3A5-0934-2B0D-DB59-9FB7BBA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SENSIBILIDAD DE LA COLPOCOPIA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085660-7490-034E-0A3C-D97B372C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800" b="1" dirty="0">
                <a:solidFill>
                  <a:srgbClr val="44444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La sensibilidad de la colposcopia para diagnosticar la neoplasia cervical varía de un 87% a un 99%, pero su especificidad es inferior, se halla entre un 23% y un 87%</a:t>
            </a:r>
            <a:r>
              <a:rPr lang="es-MX" sz="2800" dirty="0">
                <a:solidFill>
                  <a:srgbClr val="44444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984100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C5AF48-B819-4E18-573C-5AC06B685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247"/>
          </a:xfrm>
        </p:spPr>
        <p:txBody>
          <a:bodyPr/>
          <a:lstStyle/>
          <a:p>
            <a:r>
              <a:rPr lang="es-BO" dirty="0"/>
              <a:t>INDICACIONES : </a:t>
            </a:r>
            <a:endParaRPr lang="es-MX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682CF28-2110-00AA-1F11-19D7A680EC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670200"/>
              </p:ext>
            </p:extLst>
          </p:nvPr>
        </p:nvGraphicFramePr>
        <p:xfrm>
          <a:off x="677862" y="1286360"/>
          <a:ext cx="10093459" cy="5222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7D07B75A-AFB6-939F-FF0E-8645A0D15356}"/>
              </a:ext>
            </a:extLst>
          </p:cNvPr>
          <p:cNvSpPr/>
          <p:nvPr/>
        </p:nvSpPr>
        <p:spPr>
          <a:xfrm>
            <a:off x="5724591" y="1948721"/>
            <a:ext cx="3807500" cy="26682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>
                <a:solidFill>
                  <a:schemeClr val="tx1"/>
                </a:solidFill>
              </a:rPr>
              <a:t>a)ASC-ASC-US, ASC-H</a:t>
            </a:r>
          </a:p>
          <a:p>
            <a:pPr algn="ctr"/>
            <a:r>
              <a:rPr lang="es-BO" dirty="0">
                <a:solidFill>
                  <a:schemeClr val="tx1"/>
                </a:solidFill>
              </a:rPr>
              <a:t>b)LEBG</a:t>
            </a:r>
          </a:p>
          <a:p>
            <a:pPr algn="ctr"/>
            <a:r>
              <a:rPr lang="es-BO" dirty="0">
                <a:solidFill>
                  <a:schemeClr val="tx1"/>
                </a:solidFill>
              </a:rPr>
              <a:t>c)LEAG</a:t>
            </a:r>
          </a:p>
          <a:p>
            <a:pPr algn="ctr"/>
            <a:r>
              <a:rPr lang="es-BO" dirty="0">
                <a:solidFill>
                  <a:schemeClr val="tx1"/>
                </a:solidFill>
              </a:rPr>
              <a:t>e)Carcinoma escamoso  celular f)Anormalidades epiteliales en células glandulares . </a:t>
            </a:r>
          </a:p>
        </p:txBody>
      </p:sp>
    </p:spTree>
    <p:extLst>
      <p:ext uri="{BB962C8B-B14F-4D97-AF65-F5344CB8AC3E}">
        <p14:creationId xmlns:p14="http://schemas.microsoft.com/office/powerpoint/2010/main" val="137968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9E315-6EF8-94DC-0FEE-33BB1322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INTRUMENTOS 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039445B-4A89-D71C-F08A-B7A3C9F93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4283" y="1139252"/>
            <a:ext cx="7210268" cy="4902773"/>
          </a:xfrm>
        </p:spPr>
      </p:pic>
    </p:spTree>
    <p:extLst>
      <p:ext uri="{BB962C8B-B14F-4D97-AF65-F5344CB8AC3E}">
        <p14:creationId xmlns:p14="http://schemas.microsoft.com/office/powerpoint/2010/main" val="1449476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74519-E2EA-1A35-E801-174CE0168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COLPOSCOPIO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916212E-2F03-A33E-20DB-A97DE1D54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6" t="21190"/>
          <a:stretch/>
        </p:blipFill>
        <p:spPr>
          <a:xfrm>
            <a:off x="1034320" y="1304144"/>
            <a:ext cx="9383844" cy="476786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A1CAF9-46D2-2644-BF3F-F95B9995E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140" y="1045069"/>
            <a:ext cx="4893039" cy="547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0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C2CC1-859F-7C0B-112D-2AF03B2B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F0CCCF8-FEB9-F471-6E58-6086ED780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734" y="609600"/>
            <a:ext cx="10193312" cy="577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54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108D8-0F51-8D9B-91B2-88B72B53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B28552-4C6D-B145-EE69-E1872794F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E1A561-C1D5-0173-DDE6-7DE289EEC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0"/>
            <a:ext cx="11926957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88C575-6B10-0FDC-3A64-974F5208F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111" y="1218711"/>
            <a:ext cx="6108829" cy="563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5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CC088-CB95-61F8-48F0-F59AE75AC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C0CAC1-012A-B459-BB4F-E288D8B55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6803" y="1930400"/>
            <a:ext cx="8596668" cy="3880773"/>
          </a:xfrm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8DB4244-47B6-4F5A-2EAD-F78D212CA4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67"/>
          <a:stretch/>
        </p:blipFill>
        <p:spPr>
          <a:xfrm>
            <a:off x="1893845" y="419100"/>
            <a:ext cx="7380157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1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A54E7-DFE1-8D82-0798-39B4CDA5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PROCEDIMIENTO DE COLPOSCOPIA </a:t>
            </a:r>
            <a:br>
              <a:rPr lang="es-BO" dirty="0"/>
            </a:b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080C6ED-586F-C6DD-0541-0303D74C8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8382" y="1723869"/>
            <a:ext cx="8125620" cy="475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7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9022A-8733-824E-AF41-46B38A52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HISTOLOGIA DEL  CUELLO  UTERINO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641EB16-86EC-4CB7-8294-B0B17A801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265" y="1394087"/>
            <a:ext cx="5573928" cy="44071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14D0152-44E1-8E06-3B7E-150D43716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458" y="1635022"/>
            <a:ext cx="6163542" cy="52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1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6B766-06B6-2172-51FD-8836A2FE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9226A6C-C0F1-16EE-FCAA-94ABC7A9C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3346" y="989351"/>
            <a:ext cx="5621312" cy="54264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FDE8CA-0770-D17D-7452-8F61E3D95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25" t="16848" r="14272" b="2569"/>
          <a:stretch/>
        </p:blipFill>
        <p:spPr>
          <a:xfrm>
            <a:off x="774491" y="1364106"/>
            <a:ext cx="5321509" cy="48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1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97E9F-5A0D-E983-5CC4-653E29DD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MECANISMO DE ACCION DEL LUGOL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807F9B9-EAC8-6B11-1A39-73489344E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3308"/>
          <a:stretch/>
        </p:blipFill>
        <p:spPr>
          <a:xfrm>
            <a:off x="944538" y="1270000"/>
            <a:ext cx="11247462" cy="538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01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C5E04-BD39-B3AC-D6EA-899B87FE8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Materiales  para colposcopia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828B779-B112-4B55-4DF0-788801743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295" y="2160588"/>
            <a:ext cx="847744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47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D8177-1FDC-59A1-2C5D-43B567A8D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Materiales  para colposcopia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18F36CA-FC61-3E70-5C5C-864F8FA4A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335"/>
          <a:stretch/>
        </p:blipFill>
        <p:spPr>
          <a:xfrm>
            <a:off x="554637" y="1379096"/>
            <a:ext cx="7345179" cy="56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83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7D977-C2D7-18B5-E78C-526C9559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5247807-9A44-0C03-7E8F-A4595D5B8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987" y="236095"/>
            <a:ext cx="8394491" cy="638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17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874C3-DD0B-4FF5-96A0-933EF617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HALLAZGOS COLPOSCOPICOS NORMALES</a:t>
            </a:r>
            <a:endParaRPr lang="es-MX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59EE7DBB-628D-87CB-A608-0BD0B8137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6109" y="2160588"/>
            <a:ext cx="3795616" cy="38814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C025AF9-76FB-BAF1-A605-41200FC18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10" t="41630" r="29759" b="14718"/>
          <a:stretch/>
        </p:blipFill>
        <p:spPr>
          <a:xfrm>
            <a:off x="5681271" y="1349115"/>
            <a:ext cx="5891136" cy="32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59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43764-77D6-DE0E-A148-BF147A3B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COLPOSCOPIA NORMAL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5AC77E2-0A1A-2A2C-0134-C854D05F1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412" y="2160588"/>
            <a:ext cx="7393213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46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7883F-7518-5F53-1E73-4264FA6D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HALLAZGOS COLPOSCOPICOS ANORMALES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357D2C0-0BAD-AE33-F5CF-8AB5B074F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8438" y="2078727"/>
            <a:ext cx="44672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79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5E9AA-73F3-A857-D83B-7DAAA818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EPITELIO  ACETOBLANCO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CAA2DBC-E6B1-29D2-30D0-AA4AA6AA2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215" y="1528998"/>
            <a:ext cx="7879608" cy="451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73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1FD71-8F00-9498-98DE-466497E3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LEUCOPLASIA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FDCA655-FD3D-61F1-C35D-0522FD572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9799" y="1304925"/>
            <a:ext cx="8312439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8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EF427-AF76-F2D1-D0CD-A54EEE012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PUNTILLADO  FINO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50B431A-E8A3-404C-D145-40FBB13B9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016" y="1270000"/>
            <a:ext cx="6237732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2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7704C-4EA5-BF76-64EF-47A2629B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PUNTILLADO GRUESO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6CCC4C6-2F52-1431-4BCF-B19008C6F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690" y="1610541"/>
            <a:ext cx="8596312" cy="42901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FA2384-10C4-23FE-E97E-7CC36482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649" y="1216633"/>
            <a:ext cx="5353050" cy="49434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228E8B4-D7E6-E7A0-48AE-D45994BF03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45"/>
          <a:stretch/>
        </p:blipFill>
        <p:spPr>
          <a:xfrm>
            <a:off x="4811844" y="1351170"/>
            <a:ext cx="5051684" cy="438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52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3C0A2-6BE9-9983-6BB8-09B7975B2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MOSAICO  FINO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B2B34BF-FA93-6F19-FB39-E30B4037C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5856" y="1390754"/>
            <a:ext cx="7579624" cy="431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CD9C5C-9506-FEDF-7721-EEB886B250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899"/>
          <a:stretch/>
        </p:blipFill>
        <p:spPr>
          <a:xfrm>
            <a:off x="4975668" y="3851783"/>
            <a:ext cx="5639659" cy="287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71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9F93E-8F4B-9F61-1C9C-A0387F18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MOSAICO  GRUESO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157CC5C-5986-E85C-1C57-B030C4B760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9193" y="1558978"/>
            <a:ext cx="7629994" cy="482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21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2DB55-5987-2E2C-6CBF-543CAE9B4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VASOS ATIPICOS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6718D08-0927-FBCB-5F4D-192F90E7C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6671" y="2160588"/>
            <a:ext cx="4732128" cy="38814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C36AFAB-0BCC-3F32-BAFE-B63EA2251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151" y="530902"/>
            <a:ext cx="3987384" cy="26020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73FA50-BC2B-6DAB-9C02-6467F0F1A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401" y="3293594"/>
            <a:ext cx="3902134" cy="29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1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462B3-E0A3-A6C5-C8DB-6314EFF5E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79357"/>
          </a:xfrm>
        </p:spPr>
        <p:txBody>
          <a:bodyPr/>
          <a:lstStyle/>
          <a:p>
            <a:r>
              <a:rPr lang="es-BO" dirty="0"/>
              <a:t>VASOS ATIPICOS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3EB5C5A-F2F3-CE47-1C58-68CFD7405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5775" y="1185471"/>
            <a:ext cx="4184465" cy="48133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8E16CC-0CAD-2847-1280-E5620989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40" y="1185471"/>
            <a:ext cx="6384426" cy="461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74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7049B88-42FC-1538-A407-5AA2627C7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251" y="1488281"/>
            <a:ext cx="3047999" cy="37322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4BAD36B-78ED-3DE6-96E4-A63DD892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IMÁGENES COLPOSCOPICAS ANORMALES 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C522A82-BDAC-3B9D-865C-F5F86848ED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2345" y="1488281"/>
            <a:ext cx="4370535" cy="388143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C68AD00-7390-A095-82B0-42F591E69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705" y="1488281"/>
            <a:ext cx="3925926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88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C5A0D-B0C0-10AB-C527-054B5114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5ACEFD2-8962-4270-5207-BEC364011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8376" y="1755853"/>
            <a:ext cx="3968495" cy="402069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EA01AF-C9DD-C03B-C0D8-7B2BB16D9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1930400"/>
            <a:ext cx="3744886" cy="388143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475FBC7-9BB4-A85A-3102-204244D7E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3383" y="1930400"/>
            <a:ext cx="3508709" cy="402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33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8213D-54DD-DA21-03C0-102A7162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/>
              <a:t>CANCER CERVICOTERINO</a:t>
            </a:r>
            <a:br>
              <a:rPr lang="es-BO" dirty="0"/>
            </a:br>
            <a:r>
              <a:rPr lang="es-BO" dirty="0"/>
              <a:t> CARCINOMA INSITU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B08646-DA3C-BC0F-5483-0B1545C9B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406" y="1695894"/>
            <a:ext cx="3394604" cy="29810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25ADB3-5E51-EBC1-F42C-026335439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1695895"/>
            <a:ext cx="2438386" cy="29810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203BBF-4109-3B41-4277-C5732E1F74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9" t="6728" r="10719" b="6104"/>
          <a:stretch/>
        </p:blipFill>
        <p:spPr>
          <a:xfrm>
            <a:off x="8105799" y="1578132"/>
            <a:ext cx="2845199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65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86CC17-EB12-0E4A-A139-7E5F90FD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BIOPSIA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2AAFCBF-FA13-D692-42E8-80014DFFC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0262" y="1603948"/>
            <a:ext cx="8596668" cy="443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93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A8B82-41C5-00C1-54E1-CA620B178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TRATAMIENTO DE LAS LESIONES CERVICALES PRECURSORAS DE CANCER </a:t>
            </a:r>
            <a:endParaRPr lang="es-MX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23ABF69-5AC8-B96A-E942-A6EDDFAC8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707313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2399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03EE2E-46E2-2A9C-3AB4-A5EE90C9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25236"/>
          </a:xfrm>
        </p:spPr>
        <p:txBody>
          <a:bodyPr>
            <a:normAutofit fontScale="90000"/>
          </a:bodyPr>
          <a:lstStyle/>
          <a:p>
            <a:r>
              <a:rPr lang="es-BO" dirty="0"/>
              <a:t>TRATAMIENTO DE LAS LESIONES CERVICALES PRECURSORAS DE CANCER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F6F44C-134D-A121-DAD1-6B8C58BE0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34837"/>
            <a:ext cx="10212339" cy="4406526"/>
          </a:xfrm>
        </p:spPr>
        <p:txBody>
          <a:bodyPr/>
          <a:lstStyle/>
          <a:p>
            <a:endParaRPr lang="es-BO" dirty="0"/>
          </a:p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8D4F9A-A558-840E-4768-40C6D3AE0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925782"/>
            <a:ext cx="10287000" cy="267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12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1622-8F82-5CDF-E0D4-E551FBD40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TERAPIA ABLATIVA</a:t>
            </a:r>
            <a:br>
              <a:rPr lang="es-BO" dirty="0"/>
            </a:br>
            <a:r>
              <a:rPr lang="es-BO" dirty="0"/>
              <a:t>CRIOTERAPIA 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0F96833-740C-CD24-4B70-5865B61CB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9666" y="1821551"/>
            <a:ext cx="6805533" cy="47591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689656-E21F-E077-372E-D92B5F4AC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151" y="2126104"/>
            <a:ext cx="4086441" cy="44545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C9B1CC8-9A62-5A3C-96B6-59734FB6C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1670" y="392801"/>
            <a:ext cx="275033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52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A02E3-4B0C-2499-B7EA-A54EF642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9620"/>
            <a:ext cx="8596668" cy="1320800"/>
          </a:xfrm>
        </p:spPr>
        <p:txBody>
          <a:bodyPr/>
          <a:lstStyle/>
          <a:p>
            <a:r>
              <a:rPr lang="es-BO" dirty="0"/>
              <a:t>PROCEDIMIENTO EXCISIONAL</a:t>
            </a:r>
            <a:br>
              <a:rPr lang="es-BO" dirty="0"/>
            </a:br>
            <a:r>
              <a:rPr lang="es-BO" dirty="0"/>
              <a:t>CONO LEEP 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1613279-1DC1-ACD8-BE35-0A3D33D5C9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0275" y="1900420"/>
            <a:ext cx="3386931" cy="41406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818E219-ACC7-4006-71FF-B1E18EE76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6891" y="3747541"/>
            <a:ext cx="3386931" cy="29380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0F329A4-C423-0385-42EF-4CA636C7EE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37" t="19672" r="12987" b="17158"/>
          <a:stretch/>
        </p:blipFill>
        <p:spPr>
          <a:xfrm>
            <a:off x="3645108" y="1593928"/>
            <a:ext cx="4901783" cy="43321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4D2476-1599-8066-D141-F000AC6CFA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3170"/>
          <a:stretch/>
        </p:blipFill>
        <p:spPr>
          <a:xfrm>
            <a:off x="8546890" y="1124262"/>
            <a:ext cx="2774833" cy="23047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424A7C1-F529-34C9-26D0-9BFAAE3C0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607" y="4826833"/>
            <a:ext cx="3750571" cy="20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12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92E93-FDF1-96F7-CEC1-A4881095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PROCEDIMIENTO EXCISIONAL</a:t>
            </a:r>
            <a:br>
              <a:rPr lang="es-BO" dirty="0"/>
            </a:br>
            <a:r>
              <a:rPr lang="es-BO" dirty="0"/>
              <a:t>CONO LEEP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AA9831E-765B-AF7C-D786-90B72856A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317" y="1965205"/>
            <a:ext cx="10358532" cy="29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66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6CBE8-AE5B-91D7-0E73-F512F8C2A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6F8A679-EEEB-FF2E-BAE1-F954EC864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309" y="764498"/>
            <a:ext cx="9513021" cy="527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5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9FF5F-868C-4480-8F65-91B4CDC90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9B5D3E-4B33-6CBA-177C-67E15FDA9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797" y="118533"/>
            <a:ext cx="9291004" cy="445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77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B0653-F1AA-F8EA-1C19-F52E48B5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7961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BO" dirty="0"/>
              <a:t>Cual es DX por imagen   para valorar el grado de lesión   (RNM)</a:t>
            </a:r>
            <a:br>
              <a:rPr lang="es-BO" dirty="0"/>
            </a:br>
            <a:br>
              <a:rPr lang="es-BO" dirty="0"/>
            </a:br>
            <a:endParaRPr lang="es-MX" dirty="0"/>
          </a:p>
        </p:txBody>
      </p:sp>
      <p:pic>
        <p:nvPicPr>
          <p:cNvPr id="1026" name="Picture 2" descr="Cáncer de cuello uterino - ScienceDirect">
            <a:extLst>
              <a:ext uri="{FF2B5EF4-FFF2-40B4-BE49-F238E27FC236}">
                <a16:creationId xmlns:a16="http://schemas.microsoft.com/office/drawing/2014/main" id="{1CBF25DA-AD52-2775-B14B-AED9256192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132" y="1314970"/>
            <a:ext cx="4585103" cy="361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78076C2-3B14-931D-6D78-6C88D0364387}"/>
              </a:ext>
            </a:extLst>
          </p:cNvPr>
          <p:cNvGraphicFramePr/>
          <p:nvPr/>
        </p:nvGraphicFramePr>
        <p:xfrm>
          <a:off x="806050" y="1930400"/>
          <a:ext cx="5729661" cy="3999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436558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876F6-F70E-5EA6-452C-373374026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1C77F8F-FCE4-6A2D-147F-E5D821D94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7334" y="440267"/>
            <a:ext cx="10397066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7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5058C3-FCA4-3A08-03BE-AF8D8A5E6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TRATAMIENTO  SEGÚN EL ESTADIO Y EL  GRADO DE INVASION   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F8F9CF0-87B4-6FCC-8C33-2D511DA45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823" y="1633928"/>
            <a:ext cx="10598046" cy="484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598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261B737-5C47-572C-E416-C594085BE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890" y="884420"/>
            <a:ext cx="5795588" cy="56031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6C3BC7-6EBF-BD6A-651C-94B98C39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92BFC33-946E-0B8A-1B5D-E033776AA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523" y="884420"/>
            <a:ext cx="6270277" cy="56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324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594BCA-F5B0-5B9F-B040-07C1CC8EAD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6" t="24474" r="5830" b="17056"/>
          <a:stretch/>
        </p:blipFill>
        <p:spPr>
          <a:xfrm>
            <a:off x="6718370" y="1499016"/>
            <a:ext cx="5473630" cy="45430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4E73E76-1D80-8D03-81A0-CB5A3153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TRATAMIENTO  QX DEL  CACU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F590C6E-B802-A718-B864-7CA751BF9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9745" y="1409076"/>
            <a:ext cx="6041036" cy="466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16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D74AC-4F18-C80F-EC86-01D9AD9AC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5E538D-9281-0FBC-B2FF-070E78CE8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BO" dirty="0"/>
              <a:t> 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C9C20C-3945-864F-DF7A-45748E56B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23"/>
          <a:stretch/>
        </p:blipFill>
        <p:spPr>
          <a:xfrm>
            <a:off x="224852" y="1023937"/>
            <a:ext cx="828675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942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50A9E-8724-0D2C-2744-53559A6C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221685-AEE9-7021-AC16-817072413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BO" dirty="0"/>
              <a:t>                </a:t>
            </a:r>
            <a:r>
              <a:rPr lang="es-BO" sz="4800" dirty="0">
                <a:solidFill>
                  <a:schemeClr val="tx2">
                    <a:lumMod val="75000"/>
                  </a:schemeClr>
                </a:solidFill>
              </a:rPr>
              <a:t>GRACIAS …………….</a:t>
            </a:r>
            <a:endParaRPr lang="es-MX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2796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16038</TotalTime>
  <Words>520</Words>
  <Application>Microsoft Office PowerPoint</Application>
  <PresentationFormat>Panorámica</PresentationFormat>
  <Paragraphs>93</Paragraphs>
  <Slides>46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4" baseType="lpstr">
      <vt:lpstr>Algerian</vt:lpstr>
      <vt:lpstr>Arial</vt:lpstr>
      <vt:lpstr>Calibri</vt:lpstr>
      <vt:lpstr>Helvetica</vt:lpstr>
      <vt:lpstr>Trebuchet MS</vt:lpstr>
      <vt:lpstr>Wingdings</vt:lpstr>
      <vt:lpstr>Wingdings 3</vt:lpstr>
      <vt:lpstr>Faceta</vt:lpstr>
      <vt:lpstr>COLPOSCOPIA y detección  de CACU    </vt:lpstr>
      <vt:lpstr> </vt:lpstr>
      <vt:lpstr>INTRODUCCION  </vt:lpstr>
      <vt:lpstr>SENSIBILIDAD DE LA COLPOCOPIA </vt:lpstr>
      <vt:lpstr>INDICACIONES : </vt:lpstr>
      <vt:lpstr>INTRUMENTOS </vt:lpstr>
      <vt:lpstr>COLPOSCOPIO </vt:lpstr>
      <vt:lpstr>Presentación de PowerPoint</vt:lpstr>
      <vt:lpstr>Presentación de PowerPoint</vt:lpstr>
      <vt:lpstr>Presentación de PowerPoint</vt:lpstr>
      <vt:lpstr>PROCEDIMIENTO DE COLPOSCOPIA  </vt:lpstr>
      <vt:lpstr>HISTOLOGIA DEL  CUELLO  UTERINO </vt:lpstr>
      <vt:lpstr>Presentación de PowerPoint</vt:lpstr>
      <vt:lpstr>MECANISMO DE ACCION DEL LUGOL </vt:lpstr>
      <vt:lpstr>Materiales  para colposcopia </vt:lpstr>
      <vt:lpstr>Materiales  para colposcopia </vt:lpstr>
      <vt:lpstr>Presentación de PowerPoint</vt:lpstr>
      <vt:lpstr>HALLAZGOS COLPOSCOPICOS NORMALES</vt:lpstr>
      <vt:lpstr>COLPOSCOPIA NORMAL </vt:lpstr>
      <vt:lpstr>HALLAZGOS COLPOSCOPICOS ANORMALES </vt:lpstr>
      <vt:lpstr>EPITELIO  ACETOBLANCO </vt:lpstr>
      <vt:lpstr>LEUCOPLASIA</vt:lpstr>
      <vt:lpstr>PUNTILLADO  FINO </vt:lpstr>
      <vt:lpstr>PUNTILLADO GRUESO</vt:lpstr>
      <vt:lpstr>MOSAICO  FINO </vt:lpstr>
      <vt:lpstr>MOSAICO  GRUESO </vt:lpstr>
      <vt:lpstr>VASOS ATIPICOS </vt:lpstr>
      <vt:lpstr>VASOS ATIPICOS </vt:lpstr>
      <vt:lpstr>IMÁGENES COLPOSCOPICAS ANORMALES </vt:lpstr>
      <vt:lpstr> </vt:lpstr>
      <vt:lpstr>CANCER CERVICOTERINO  CARCINOMA INSITU </vt:lpstr>
      <vt:lpstr>BIOPSIA </vt:lpstr>
      <vt:lpstr>TRATAMIENTO DE LAS LESIONES CERVICALES PRECURSORAS DE CANCER </vt:lpstr>
      <vt:lpstr>TRATAMIENTO DE LAS LESIONES CERVICALES PRECURSORAS DE CANCER </vt:lpstr>
      <vt:lpstr>TERAPIA ABLATIVA CRIOTERAPIA  </vt:lpstr>
      <vt:lpstr>PROCEDIMIENTO EXCISIONAL CONO LEEP  </vt:lpstr>
      <vt:lpstr>PROCEDIMIENTO EXCISIONAL CONO LEEP </vt:lpstr>
      <vt:lpstr>Presentación de PowerPoint</vt:lpstr>
      <vt:lpstr>Presentación de PowerPoint</vt:lpstr>
      <vt:lpstr>Cual es DX por imagen   para valorar el grado de lesión   (RNM)  </vt:lpstr>
      <vt:lpstr>Presentación de PowerPoint</vt:lpstr>
      <vt:lpstr>TRATAMIENTO  SEGÚN EL ESTADIO Y EL  GRADO DE INVASION   </vt:lpstr>
      <vt:lpstr>Presentación de PowerPoint</vt:lpstr>
      <vt:lpstr>TRATAMIENTO  QX DEL  CACU</vt:lpstr>
      <vt:lpstr>Presentación de PowerPoint</vt:lpstr>
      <vt:lpstr>Presentación de PowerPoint</vt:lpstr>
    </vt:vector>
  </TitlesOfParts>
  <Company>Tecnicos Inside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Enfermedad tromboembolica venosa en el embarazo</dc:title>
  <dc:creator>pc portatil</dc:creator>
  <cp:lastModifiedBy>jos_tab30@outlook.com</cp:lastModifiedBy>
  <cp:revision>120</cp:revision>
  <dcterms:created xsi:type="dcterms:W3CDTF">2022-08-28T21:38:16Z</dcterms:created>
  <dcterms:modified xsi:type="dcterms:W3CDTF">2025-11-18T02:26:01Z</dcterms:modified>
</cp:coreProperties>
</file>