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5" r:id="rId1"/>
  </p:sldMasterIdLst>
  <p:sldIdLst>
    <p:sldId id="256" r:id="rId2"/>
    <p:sldId id="259" r:id="rId3"/>
    <p:sldId id="274" r:id="rId4"/>
    <p:sldId id="276" r:id="rId5"/>
    <p:sldId id="282" r:id="rId6"/>
    <p:sldId id="283" r:id="rId7"/>
    <p:sldId id="279" r:id="rId8"/>
    <p:sldId id="280" r:id="rId9"/>
    <p:sldId id="285" r:id="rId10"/>
    <p:sldId id="286" r:id="rId11"/>
    <p:sldId id="275" r:id="rId12"/>
    <p:sldId id="257" r:id="rId13"/>
    <p:sldId id="278" r:id="rId14"/>
    <p:sldId id="287" r:id="rId15"/>
    <p:sldId id="288" r:id="rId16"/>
    <p:sldId id="289" r:id="rId17"/>
    <p:sldId id="313" r:id="rId18"/>
    <p:sldId id="291" r:id="rId19"/>
    <p:sldId id="325" r:id="rId20"/>
    <p:sldId id="292" r:id="rId21"/>
    <p:sldId id="293" r:id="rId22"/>
    <p:sldId id="294" r:id="rId23"/>
    <p:sldId id="295" r:id="rId24"/>
    <p:sldId id="296" r:id="rId25"/>
    <p:sldId id="326" r:id="rId26"/>
    <p:sldId id="297" r:id="rId27"/>
    <p:sldId id="298" r:id="rId28"/>
    <p:sldId id="314" r:id="rId29"/>
    <p:sldId id="317" r:id="rId30"/>
    <p:sldId id="319" r:id="rId31"/>
    <p:sldId id="300" r:id="rId32"/>
    <p:sldId id="301" r:id="rId33"/>
    <p:sldId id="303" r:id="rId34"/>
    <p:sldId id="304" r:id="rId35"/>
    <p:sldId id="305" r:id="rId36"/>
    <p:sldId id="306" r:id="rId37"/>
    <p:sldId id="307" r:id="rId38"/>
    <p:sldId id="308" r:id="rId39"/>
    <p:sldId id="309" r:id="rId40"/>
    <p:sldId id="310" r:id="rId41"/>
    <p:sldId id="311" r:id="rId42"/>
    <p:sldId id="321" r:id="rId43"/>
    <p:sldId id="322" r:id="rId44"/>
    <p:sldId id="323" r:id="rId45"/>
    <p:sldId id="327" r:id="rId46"/>
    <p:sldId id="352" r:id="rId47"/>
    <p:sldId id="328" r:id="rId48"/>
    <p:sldId id="329" r:id="rId49"/>
    <p:sldId id="330" r:id="rId50"/>
    <p:sldId id="331" r:id="rId51"/>
    <p:sldId id="332" r:id="rId52"/>
    <p:sldId id="333" r:id="rId53"/>
    <p:sldId id="334" r:id="rId54"/>
    <p:sldId id="335" r:id="rId55"/>
    <p:sldId id="345" r:id="rId56"/>
    <p:sldId id="346" r:id="rId57"/>
    <p:sldId id="338" r:id="rId58"/>
    <p:sldId id="347" r:id="rId59"/>
    <p:sldId id="337" r:id="rId60"/>
    <p:sldId id="351" r:id="rId61"/>
    <p:sldId id="339" r:id="rId62"/>
    <p:sldId id="348" r:id="rId63"/>
    <p:sldId id="349" r:id="rId64"/>
    <p:sldId id="340" r:id="rId65"/>
    <p:sldId id="341" r:id="rId66"/>
    <p:sldId id="350" r:id="rId67"/>
    <p:sldId id="344" r:id="rId68"/>
    <p:sldId id="260" r:id="rId69"/>
    <p:sldId id="271" r:id="rId7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163" autoAdjust="0"/>
    <p:restoredTop sz="94660"/>
  </p:normalViewPr>
  <p:slideViewPr>
    <p:cSldViewPr snapToGrid="0">
      <p:cViewPr varScale="1">
        <p:scale>
          <a:sx n="128" d="100"/>
          <a:sy n="128" d="100"/>
        </p:scale>
        <p:origin x="69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AFB1FEE0-C453-4769-8D87-A34FB5FAB29E}" type="datetimeFigureOut">
              <a:rPr lang="es-ES" smtClean="0"/>
              <a:t>4/8/25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F62BDA96-D030-407C-8D7B-26F47745B3BE}" type="slidenum">
              <a:rPr lang="es-ES" smtClean="0"/>
              <a:t>‹Nº›</a:t>
            </a:fld>
            <a:endParaRPr lang="es-ES"/>
          </a:p>
        </p:txBody>
      </p:sp>
    </p:spTree>
    <p:extLst>
      <p:ext uri="{BB962C8B-B14F-4D97-AF65-F5344CB8AC3E}">
        <p14:creationId xmlns:p14="http://schemas.microsoft.com/office/powerpoint/2010/main" val="20357996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AFB1FEE0-C453-4769-8D87-A34FB5FAB29E}" type="datetimeFigureOut">
              <a:rPr lang="es-ES" smtClean="0"/>
              <a:t>4/8/25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F62BDA96-D030-407C-8D7B-26F47745B3BE}" type="slidenum">
              <a:rPr lang="es-ES" smtClean="0"/>
              <a:t>‹Nº›</a:t>
            </a:fld>
            <a:endParaRPr lang="es-ES"/>
          </a:p>
        </p:txBody>
      </p:sp>
    </p:spTree>
    <p:extLst>
      <p:ext uri="{BB962C8B-B14F-4D97-AF65-F5344CB8AC3E}">
        <p14:creationId xmlns:p14="http://schemas.microsoft.com/office/powerpoint/2010/main" val="4883875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AFB1FEE0-C453-4769-8D87-A34FB5FAB29E}" type="datetimeFigureOut">
              <a:rPr lang="es-ES" smtClean="0"/>
              <a:t>4/8/25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F62BDA96-D030-407C-8D7B-26F47745B3BE}" type="slidenum">
              <a:rPr lang="es-ES" smtClean="0"/>
              <a:t>‹Nº›</a:t>
            </a:fld>
            <a:endParaRPr lang="es-ES"/>
          </a:p>
        </p:txBody>
      </p:sp>
    </p:spTree>
    <p:extLst>
      <p:ext uri="{BB962C8B-B14F-4D97-AF65-F5344CB8AC3E}">
        <p14:creationId xmlns:p14="http://schemas.microsoft.com/office/powerpoint/2010/main" val="20116463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AFB1FEE0-C453-4769-8D87-A34FB5FAB29E}" type="datetimeFigureOut">
              <a:rPr lang="es-ES" smtClean="0"/>
              <a:t>4/8/25</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F62BDA96-D030-407C-8D7B-26F47745B3BE}" type="slidenum">
              <a:rPr lang="es-ES" smtClean="0"/>
              <a:t>‹Nº›</a:t>
            </a:fld>
            <a:endParaRPr lang="es-ES"/>
          </a:p>
        </p:txBody>
      </p:sp>
    </p:spTree>
    <p:extLst>
      <p:ext uri="{BB962C8B-B14F-4D97-AF65-F5344CB8AC3E}">
        <p14:creationId xmlns:p14="http://schemas.microsoft.com/office/powerpoint/2010/main" val="294342332"/>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AFB1FEE0-C453-4769-8D87-A34FB5FAB29E}" type="datetimeFigureOut">
              <a:rPr lang="es-ES" smtClean="0"/>
              <a:t>4/8/25</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F62BDA96-D030-407C-8D7B-26F47745B3BE}" type="slidenum">
              <a:rPr lang="es-ES" smtClean="0"/>
              <a:t>‹Nº›</a:t>
            </a:fld>
            <a:endParaRPr lang="es-ES"/>
          </a:p>
        </p:txBody>
      </p:sp>
    </p:spTree>
    <p:extLst>
      <p:ext uri="{BB962C8B-B14F-4D97-AF65-F5344CB8AC3E}">
        <p14:creationId xmlns:p14="http://schemas.microsoft.com/office/powerpoint/2010/main" val="2371614426"/>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AFB1FEE0-C453-4769-8D87-A34FB5FAB29E}" type="datetimeFigureOut">
              <a:rPr lang="es-ES" smtClean="0"/>
              <a:t>4/8/25</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F62BDA96-D030-407C-8D7B-26F47745B3BE}" type="slidenum">
              <a:rPr lang="es-ES" smtClean="0"/>
              <a:t>‹Nº›</a:t>
            </a:fld>
            <a:endParaRPr lang="es-ES"/>
          </a:p>
        </p:txBody>
      </p:sp>
    </p:spTree>
    <p:extLst>
      <p:ext uri="{BB962C8B-B14F-4D97-AF65-F5344CB8AC3E}">
        <p14:creationId xmlns:p14="http://schemas.microsoft.com/office/powerpoint/2010/main" val="21012556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B1FEE0-C453-4769-8D87-A34FB5FAB29E}" type="datetimeFigureOut">
              <a:rPr lang="es-ES" smtClean="0"/>
              <a:t>4/8/25</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F62BDA96-D030-407C-8D7B-26F47745B3BE}" type="slidenum">
              <a:rPr lang="es-ES" smtClean="0"/>
              <a:t>‹Nº›</a:t>
            </a:fld>
            <a:endParaRPr lang="es-ES"/>
          </a:p>
        </p:txBody>
      </p:sp>
    </p:spTree>
    <p:extLst>
      <p:ext uri="{BB962C8B-B14F-4D97-AF65-F5344CB8AC3E}">
        <p14:creationId xmlns:p14="http://schemas.microsoft.com/office/powerpoint/2010/main" val="30039464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AFB1FEE0-C453-4769-8D87-A34FB5FAB29E}" type="datetimeFigureOut">
              <a:rPr lang="es-ES" smtClean="0"/>
              <a:t>4/8/25</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F62BDA96-D030-407C-8D7B-26F47745B3BE}" type="slidenum">
              <a:rPr lang="es-ES" smtClean="0"/>
              <a:t>‹Nº›</a:t>
            </a:fld>
            <a:endParaRPr lang="es-ES"/>
          </a:p>
        </p:txBody>
      </p:sp>
    </p:spTree>
    <p:extLst>
      <p:ext uri="{BB962C8B-B14F-4D97-AF65-F5344CB8AC3E}">
        <p14:creationId xmlns:p14="http://schemas.microsoft.com/office/powerpoint/2010/main" val="106351419"/>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s-ES"/>
              <a:t>Haga clic para modificar el estilo de título del patrón</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a:xfrm>
            <a:off x="6399212" y="5883275"/>
            <a:ext cx="914400" cy="365125"/>
          </a:xfrm>
        </p:spPr>
        <p:txBody>
          <a:bodyPr/>
          <a:lstStyle/>
          <a:p>
            <a:fld id="{AFB1FEE0-C453-4769-8D87-A34FB5FAB29E}" type="datetimeFigureOut">
              <a:rPr lang="es-ES" smtClean="0"/>
              <a:t>4/8/25</a:t>
            </a:fld>
            <a:endParaRPr lang="es-ES"/>
          </a:p>
        </p:txBody>
      </p:sp>
      <p:sp>
        <p:nvSpPr>
          <p:cNvPr id="6" name="Footer Placeholder 5"/>
          <p:cNvSpPr>
            <a:spLocks noGrp="1"/>
          </p:cNvSpPr>
          <p:nvPr>
            <p:ph type="ftr" sz="quarter" idx="11"/>
          </p:nvPr>
        </p:nvSpPr>
        <p:spPr>
          <a:xfrm>
            <a:off x="1141412" y="5883275"/>
            <a:ext cx="5105400" cy="365125"/>
          </a:xfrm>
        </p:spPr>
        <p:txBody>
          <a:bodyPr/>
          <a:lstStyle/>
          <a:p>
            <a:endParaRPr lang="es-ES"/>
          </a:p>
        </p:txBody>
      </p:sp>
      <p:sp>
        <p:nvSpPr>
          <p:cNvPr id="7" name="Slide Number Placeholder 6"/>
          <p:cNvSpPr>
            <a:spLocks noGrp="1"/>
          </p:cNvSpPr>
          <p:nvPr>
            <p:ph type="sldNum" sz="quarter" idx="12"/>
          </p:nvPr>
        </p:nvSpPr>
        <p:spPr>
          <a:xfrm>
            <a:off x="10742612" y="5883275"/>
            <a:ext cx="322567" cy="365125"/>
          </a:xfrm>
        </p:spPr>
        <p:txBody>
          <a:bodyPr/>
          <a:lstStyle/>
          <a:p>
            <a:fld id="{F62BDA96-D030-407C-8D7B-26F47745B3BE}" type="slidenum">
              <a:rPr lang="es-ES" smtClean="0"/>
              <a:t>‹Nº›</a:t>
            </a:fld>
            <a:endParaRPr lang="es-ES"/>
          </a:p>
        </p:txBody>
      </p:sp>
    </p:spTree>
    <p:extLst>
      <p:ext uri="{BB962C8B-B14F-4D97-AF65-F5344CB8AC3E}">
        <p14:creationId xmlns:p14="http://schemas.microsoft.com/office/powerpoint/2010/main" val="29293481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AFB1FEE0-C453-4769-8D87-A34FB5FAB29E}" type="datetimeFigureOut">
              <a:rPr lang="es-ES" smtClean="0"/>
              <a:t>4/8/25</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F62BDA96-D030-407C-8D7B-26F47745B3BE}" type="slidenum">
              <a:rPr lang="es-ES" smtClean="0"/>
              <a:t>‹Nº›</a:t>
            </a:fld>
            <a:endParaRPr lang="es-ES"/>
          </a:p>
        </p:txBody>
      </p:sp>
    </p:spTree>
    <p:extLst>
      <p:ext uri="{BB962C8B-B14F-4D97-AF65-F5344CB8AC3E}">
        <p14:creationId xmlns:p14="http://schemas.microsoft.com/office/powerpoint/2010/main" val="2347664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AFB1FEE0-C453-4769-8D87-A34FB5FAB29E}" type="datetimeFigureOut">
              <a:rPr lang="es-ES" smtClean="0"/>
              <a:t>4/8/25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F62BDA96-D030-407C-8D7B-26F47745B3BE}" type="slidenum">
              <a:rPr lang="es-ES" smtClean="0"/>
              <a:t>‹Nº›</a:t>
            </a:fld>
            <a:endParaRPr lang="es-ES"/>
          </a:p>
        </p:txBody>
      </p:sp>
    </p:spTree>
    <p:extLst>
      <p:ext uri="{BB962C8B-B14F-4D97-AF65-F5344CB8AC3E}">
        <p14:creationId xmlns:p14="http://schemas.microsoft.com/office/powerpoint/2010/main" val="28845066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s-ES"/>
              <a:t>Haga clic para modificar el estilo de título del patrón</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s-ES"/>
              <a:t>Haga clic para modificar los estilos de texto del patrón</a:t>
            </a:r>
          </a:p>
        </p:txBody>
      </p:sp>
      <p:sp>
        <p:nvSpPr>
          <p:cNvPr id="4" name="Date Placeholder 3"/>
          <p:cNvSpPr>
            <a:spLocks noGrp="1"/>
          </p:cNvSpPr>
          <p:nvPr>
            <p:ph type="dt" sz="half" idx="10"/>
          </p:nvPr>
        </p:nvSpPr>
        <p:spPr/>
        <p:txBody>
          <a:bodyPr/>
          <a:lstStyle/>
          <a:p>
            <a:fld id="{AFB1FEE0-C453-4769-8D87-A34FB5FAB29E}" type="datetimeFigureOut">
              <a:rPr lang="es-ES" smtClean="0"/>
              <a:t>4/8/25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F62BDA96-D030-407C-8D7B-26F47745B3BE}" type="slidenum">
              <a:rPr lang="es-ES" smtClean="0"/>
              <a:t>‹Nº›</a:t>
            </a:fld>
            <a:endParaRPr lang="es-ES"/>
          </a:p>
        </p:txBody>
      </p:sp>
    </p:spTree>
    <p:extLst>
      <p:ext uri="{BB962C8B-B14F-4D97-AF65-F5344CB8AC3E}">
        <p14:creationId xmlns:p14="http://schemas.microsoft.com/office/powerpoint/2010/main" val="41611330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s-ES"/>
              <a:t>Haga clic para modificar los estilos de texto del patrón</a:t>
            </a:r>
          </a:p>
        </p:txBody>
      </p:sp>
      <p:sp>
        <p:nvSpPr>
          <p:cNvPr id="4" name="Date Placeholder 3"/>
          <p:cNvSpPr>
            <a:spLocks noGrp="1"/>
          </p:cNvSpPr>
          <p:nvPr>
            <p:ph type="dt" sz="half" idx="10"/>
          </p:nvPr>
        </p:nvSpPr>
        <p:spPr/>
        <p:txBody>
          <a:bodyPr/>
          <a:lstStyle/>
          <a:p>
            <a:fld id="{AFB1FEE0-C453-4769-8D87-A34FB5FAB29E}" type="datetimeFigureOut">
              <a:rPr lang="es-ES" smtClean="0"/>
              <a:t>4/8/25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F62BDA96-D030-407C-8D7B-26F47745B3BE}" type="slidenum">
              <a:rPr lang="es-ES" smtClean="0"/>
              <a:t>‹Nº›</a:t>
            </a:fld>
            <a:endParaRPr lang="es-ES"/>
          </a:p>
        </p:txBody>
      </p:sp>
    </p:spTree>
    <p:extLst>
      <p:ext uri="{BB962C8B-B14F-4D97-AF65-F5344CB8AC3E}">
        <p14:creationId xmlns:p14="http://schemas.microsoft.com/office/powerpoint/2010/main" val="27471898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s-ES"/>
              <a:t>Haga clic para modificar el estilo de título del patrón</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s-ES"/>
              <a:t>Haga clic para modificar los estilos de texto del patrón</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AFB1FEE0-C453-4769-8D87-A34FB5FAB29E}" type="datetimeFigureOut">
              <a:rPr lang="es-ES" smtClean="0"/>
              <a:t>4/8/25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F62BDA96-D030-407C-8D7B-26F47745B3BE}" type="slidenum">
              <a:rPr lang="es-ES" smtClean="0"/>
              <a:t>‹Nº›</a:t>
            </a:fld>
            <a:endParaRPr lang="es-ES"/>
          </a:p>
        </p:txBody>
      </p:sp>
    </p:spTree>
    <p:extLst>
      <p:ext uri="{BB962C8B-B14F-4D97-AF65-F5344CB8AC3E}">
        <p14:creationId xmlns:p14="http://schemas.microsoft.com/office/powerpoint/2010/main" val="9713273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s-ES"/>
              <a:t>Haga clic para modificar el estilo de título del patrón</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s-ES"/>
              <a:t>Haga clic para modificar los estilos de texto del patrón</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AFB1FEE0-C453-4769-8D87-A34FB5FAB29E}" type="datetimeFigureOut">
              <a:rPr lang="es-ES" smtClean="0"/>
              <a:t>4/8/25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F62BDA96-D030-407C-8D7B-26F47745B3BE}" type="slidenum">
              <a:rPr lang="es-ES" smtClean="0"/>
              <a:t>‹Nº›</a:t>
            </a:fld>
            <a:endParaRPr lang="es-ES"/>
          </a:p>
        </p:txBody>
      </p:sp>
    </p:spTree>
    <p:extLst>
      <p:ext uri="{BB962C8B-B14F-4D97-AF65-F5344CB8AC3E}">
        <p14:creationId xmlns:p14="http://schemas.microsoft.com/office/powerpoint/2010/main" val="12909136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AFB1FEE0-C453-4769-8D87-A34FB5FAB29E}" type="datetimeFigureOut">
              <a:rPr lang="es-ES" smtClean="0"/>
              <a:t>4/8/25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F62BDA96-D030-407C-8D7B-26F47745B3BE}" type="slidenum">
              <a:rPr lang="es-ES" smtClean="0"/>
              <a:t>‹Nº›</a:t>
            </a:fld>
            <a:endParaRPr lang="es-ES"/>
          </a:p>
        </p:txBody>
      </p:sp>
    </p:spTree>
    <p:extLst>
      <p:ext uri="{BB962C8B-B14F-4D97-AF65-F5344CB8AC3E}">
        <p14:creationId xmlns:p14="http://schemas.microsoft.com/office/powerpoint/2010/main" val="25208288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AFB1FEE0-C453-4769-8D87-A34FB5FAB29E}" type="datetimeFigureOut">
              <a:rPr lang="es-ES" smtClean="0"/>
              <a:t>4/8/25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F62BDA96-D030-407C-8D7B-26F47745B3BE}" type="slidenum">
              <a:rPr lang="es-ES" smtClean="0"/>
              <a:t>‹Nº›</a:t>
            </a:fld>
            <a:endParaRPr lang="es-ES"/>
          </a:p>
        </p:txBody>
      </p:sp>
    </p:spTree>
    <p:extLst>
      <p:ext uri="{BB962C8B-B14F-4D97-AF65-F5344CB8AC3E}">
        <p14:creationId xmlns:p14="http://schemas.microsoft.com/office/powerpoint/2010/main" val="8100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AFB1FEE0-C453-4769-8D87-A34FB5FAB29E}" type="datetimeFigureOut">
              <a:rPr lang="es-ES" smtClean="0"/>
              <a:t>4/8/25</a:t>
            </a:fld>
            <a:endParaRPr lang="es-ES"/>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s-ES"/>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F62BDA96-D030-407C-8D7B-26F47745B3BE}" type="slidenum">
              <a:rPr lang="es-ES" smtClean="0"/>
              <a:t>‹Nº›</a:t>
            </a:fld>
            <a:endParaRPr lang="es-ES"/>
          </a:p>
        </p:txBody>
      </p:sp>
    </p:spTree>
    <p:extLst>
      <p:ext uri="{BB962C8B-B14F-4D97-AF65-F5344CB8AC3E}">
        <p14:creationId xmlns:p14="http://schemas.microsoft.com/office/powerpoint/2010/main" val="106371114"/>
      </p:ext>
    </p:extLst>
  </p:cSld>
  <p:clrMap bg1="dk1" tx1="lt1" bg2="dk2" tx2="lt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thelancet.com/journals/landia/issue/vol13no3/PIIS2213-8587(25)X0003-6"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7F2770-29C3-4CE9-92E8-326219D49D16}"/>
              </a:ext>
            </a:extLst>
          </p:cNvPr>
          <p:cNvSpPr>
            <a:spLocks noGrp="1"/>
          </p:cNvSpPr>
          <p:nvPr>
            <p:ph type="ctrTitle"/>
          </p:nvPr>
        </p:nvSpPr>
        <p:spPr/>
        <p:txBody>
          <a:bodyPr>
            <a:normAutofit/>
          </a:bodyPr>
          <a:lstStyle/>
          <a:p>
            <a:r>
              <a:rPr lang="es-ES" dirty="0"/>
              <a:t>OBESIDAD, DIAGNOSTICO Y MANEJO</a:t>
            </a:r>
          </a:p>
        </p:txBody>
      </p:sp>
      <p:sp>
        <p:nvSpPr>
          <p:cNvPr id="3" name="Subtítulo 2">
            <a:extLst>
              <a:ext uri="{FF2B5EF4-FFF2-40B4-BE49-F238E27FC236}">
                <a16:creationId xmlns:a16="http://schemas.microsoft.com/office/drawing/2014/main" id="{7FD4DF57-AA6F-48FC-8A92-9981ADC723E4}"/>
              </a:ext>
            </a:extLst>
          </p:cNvPr>
          <p:cNvSpPr>
            <a:spLocks noGrp="1"/>
          </p:cNvSpPr>
          <p:nvPr>
            <p:ph type="subTitle" idx="1"/>
          </p:nvPr>
        </p:nvSpPr>
        <p:spPr/>
        <p:txBody>
          <a:bodyPr/>
          <a:lstStyle/>
          <a:p>
            <a:pPr lvl="0" algn="r">
              <a:lnSpc>
                <a:spcPct val="120000"/>
              </a:lnSpc>
              <a:spcBef>
                <a:spcPts val="0"/>
              </a:spcBef>
              <a:spcAft>
                <a:spcPts val="0"/>
              </a:spcAft>
            </a:pPr>
            <a:r>
              <a:rPr lang="es-419" sz="2400" dirty="0">
                <a:solidFill>
                  <a:schemeClr val="tx1"/>
                </a:solidFill>
                <a:latin typeface="Arial"/>
                <a:ea typeface="Arial"/>
                <a:cs typeface="Arial"/>
                <a:sym typeface="Arial"/>
              </a:rPr>
              <a:t>DR. AYRON FREDDY BEDREGAL PATIÑO</a:t>
            </a:r>
          </a:p>
          <a:p>
            <a:pPr lvl="0" algn="r">
              <a:lnSpc>
                <a:spcPct val="120000"/>
              </a:lnSpc>
              <a:spcBef>
                <a:spcPts val="0"/>
              </a:spcBef>
              <a:spcAft>
                <a:spcPts val="0"/>
              </a:spcAft>
            </a:pPr>
            <a:r>
              <a:rPr lang="es-419" sz="2400" dirty="0">
                <a:solidFill>
                  <a:schemeClr val="tx1"/>
                </a:solidFill>
                <a:latin typeface="Arial"/>
                <a:ea typeface="Arial"/>
                <a:cs typeface="Arial"/>
                <a:sym typeface="Arial"/>
              </a:rPr>
              <a:t>MEDICO INTERNISTA</a:t>
            </a:r>
          </a:p>
          <a:p>
            <a:endParaRPr lang="es-ES" dirty="0"/>
          </a:p>
        </p:txBody>
      </p:sp>
    </p:spTree>
    <p:extLst>
      <p:ext uri="{BB962C8B-B14F-4D97-AF65-F5344CB8AC3E}">
        <p14:creationId xmlns:p14="http://schemas.microsoft.com/office/powerpoint/2010/main" val="7514050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755A0C7-74A3-45C7-B950-1BE1BBB7EBF2}"/>
              </a:ext>
            </a:extLst>
          </p:cNvPr>
          <p:cNvSpPr>
            <a:spLocks noGrp="1"/>
          </p:cNvSpPr>
          <p:nvPr>
            <p:ph type="title"/>
          </p:nvPr>
        </p:nvSpPr>
        <p:spPr/>
        <p:txBody>
          <a:bodyPr/>
          <a:lstStyle/>
          <a:p>
            <a:r>
              <a:rPr lang="es-BO" dirty="0">
                <a:effectLst/>
              </a:rPr>
              <a:t>Introducción</a:t>
            </a:r>
          </a:p>
        </p:txBody>
      </p:sp>
      <p:sp>
        <p:nvSpPr>
          <p:cNvPr id="3" name="Marcador de contenido 2">
            <a:extLst>
              <a:ext uri="{FF2B5EF4-FFF2-40B4-BE49-F238E27FC236}">
                <a16:creationId xmlns:a16="http://schemas.microsoft.com/office/drawing/2014/main" id="{AA07F3EA-DCC4-42F8-8ECF-39733DE28ED7}"/>
              </a:ext>
            </a:extLst>
          </p:cNvPr>
          <p:cNvSpPr>
            <a:spLocks noGrp="1"/>
          </p:cNvSpPr>
          <p:nvPr>
            <p:ph idx="1"/>
          </p:nvPr>
        </p:nvSpPr>
        <p:spPr>
          <a:xfrm>
            <a:off x="1141413" y="2438400"/>
            <a:ext cx="9905998" cy="3124201"/>
          </a:xfrm>
        </p:spPr>
        <p:txBody>
          <a:bodyPr>
            <a:normAutofit/>
          </a:bodyPr>
          <a:lstStyle/>
          <a:p>
            <a:r>
              <a:rPr lang="es-MX" dirty="0">
                <a:effectLst/>
              </a:rPr>
              <a:t>La obesidad fue reconocida por primera vez como enfermedad por la OMS en 1948</a:t>
            </a:r>
            <a:endParaRPr lang="es-ES" dirty="0"/>
          </a:p>
          <a:p>
            <a:r>
              <a:rPr lang="es-MX" dirty="0">
                <a:effectLst/>
              </a:rPr>
              <a:t>barreras sustanciales para acceder a los servicios de atención médica, además Reconocer formalmente la obesidad como una enfermedad independiente —según quienes apoyan la idea— probablemente proporcionaría una mayor legitimidad médica y cultural a la enfermedad, aumentaría el acceso a la atención para quienes la necesitan y podría reducir el estigma social.</a:t>
            </a:r>
            <a:endParaRPr lang="es-ES" dirty="0"/>
          </a:p>
        </p:txBody>
      </p:sp>
    </p:spTree>
    <p:extLst>
      <p:ext uri="{BB962C8B-B14F-4D97-AF65-F5344CB8AC3E}">
        <p14:creationId xmlns:p14="http://schemas.microsoft.com/office/powerpoint/2010/main" val="31010941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F74F33-6835-74BB-8356-E694CAA7149C}"/>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6ADFA706-9D87-A7F3-3C34-D7F716114954}"/>
              </a:ext>
            </a:extLst>
          </p:cNvPr>
          <p:cNvSpPr>
            <a:spLocks noGrp="1"/>
          </p:cNvSpPr>
          <p:nvPr>
            <p:ph type="title"/>
          </p:nvPr>
        </p:nvSpPr>
        <p:spPr>
          <a:xfrm>
            <a:off x="1141413" y="342899"/>
            <a:ext cx="9905998" cy="1905000"/>
          </a:xfrm>
        </p:spPr>
        <p:txBody>
          <a:bodyPr/>
          <a:lstStyle/>
          <a:p>
            <a:r>
              <a:rPr lang="es-MX" b="1" dirty="0">
                <a:effectLst/>
              </a:rPr>
              <a:t>Nuestro nuevo modelo diagnóstico de la obesidad</a:t>
            </a:r>
            <a:endParaRPr lang="es-ES" dirty="0"/>
          </a:p>
        </p:txBody>
      </p:sp>
      <p:sp>
        <p:nvSpPr>
          <p:cNvPr id="3" name="Marcador de contenido 2">
            <a:extLst>
              <a:ext uri="{FF2B5EF4-FFF2-40B4-BE49-F238E27FC236}">
                <a16:creationId xmlns:a16="http://schemas.microsoft.com/office/drawing/2014/main" id="{BB42CE9E-F4AB-487D-EC41-2D1827C1B158}"/>
              </a:ext>
            </a:extLst>
          </p:cNvPr>
          <p:cNvSpPr>
            <a:spLocks noGrp="1"/>
          </p:cNvSpPr>
          <p:nvPr>
            <p:ph idx="1"/>
          </p:nvPr>
        </p:nvSpPr>
        <p:spPr>
          <a:xfrm>
            <a:off x="1141413" y="2438400"/>
            <a:ext cx="9905998" cy="3124201"/>
          </a:xfrm>
        </p:spPr>
        <p:txBody>
          <a:bodyPr>
            <a:normAutofit fontScale="77500" lnSpcReduction="20000"/>
          </a:bodyPr>
          <a:lstStyle/>
          <a:p>
            <a:r>
              <a:rPr lang="es-MX" b="1" i="1" cap="all" dirty="0">
                <a:effectLst/>
              </a:rPr>
              <a:t>Comisión Lancet de Diabetes y </a:t>
            </a:r>
            <a:r>
              <a:rPr lang="es-MX" b="1" i="1" cap="all" dirty="0" err="1">
                <a:effectLst/>
              </a:rPr>
              <a:t>Endocrinología</a:t>
            </a:r>
            <a:r>
              <a:rPr lang="es-MX" i="1" dirty="0" err="1">
                <a:effectLst/>
                <a:hlinkClick r:id="rId2"/>
              </a:rPr>
              <a:t>Volumen</a:t>
            </a:r>
            <a:r>
              <a:rPr lang="es-MX" i="1" dirty="0">
                <a:effectLst/>
                <a:hlinkClick r:id="rId2"/>
              </a:rPr>
              <a:t> 13, Número 3</a:t>
            </a:r>
            <a:r>
              <a:rPr lang="es-MX" i="1" cap="all" dirty="0">
                <a:effectLst/>
              </a:rPr>
              <a:t>p221-262</a:t>
            </a:r>
            <a:r>
              <a:rPr lang="es-MX" i="1" dirty="0">
                <a:effectLst/>
              </a:rPr>
              <a:t>Marzo de 2025</a:t>
            </a:r>
            <a:endParaRPr lang="es-MX" b="1" i="1" dirty="0">
              <a:effectLst/>
            </a:endParaRPr>
          </a:p>
          <a:p>
            <a:endParaRPr lang="es-ES" dirty="0"/>
          </a:p>
          <a:p>
            <a:r>
              <a:rPr lang="es-MX" dirty="0">
                <a:effectLst/>
              </a:rPr>
              <a:t>distinguimos pragmáticamente la obesidad clínica de la obesidad preclínica, sobre la base de la presencia o ausencia, respectivamente, de manifestaciones clínicas objetivas (es decir, signos y síntomas) de función orgánica alterada o deterioro de la capacidad de un individuo para realizar actividades diarias.</a:t>
            </a:r>
          </a:p>
          <a:p>
            <a:r>
              <a:rPr lang="es-MX" dirty="0">
                <a:effectLst/>
              </a:rPr>
              <a:t>proporciona identidad clínica a las alteraciones características de la función orgánica causadas directamente por el exceso de adiposidad, independientemente de otras enfermedades relacionadas con la obesidad. </a:t>
            </a:r>
          </a:p>
          <a:p>
            <a:r>
              <a:rPr lang="es-MX" dirty="0">
                <a:effectLst/>
              </a:rPr>
              <a:t>Este replanteamiento proporciona un mecanismo médicamente significativo para informar el diagnóstico, la toma de decisiones clínicas y las políticas de atención de salud.</a:t>
            </a:r>
          </a:p>
          <a:p>
            <a:pPr algn="ctr"/>
            <a:endParaRPr lang="es-ES" dirty="0"/>
          </a:p>
          <a:p>
            <a:pPr algn="ctr"/>
            <a:endParaRPr lang="es-ES" dirty="0"/>
          </a:p>
          <a:p>
            <a:pPr algn="ctr"/>
            <a:endParaRPr lang="es-ES" dirty="0"/>
          </a:p>
          <a:p>
            <a:pPr algn="ctr"/>
            <a:endParaRPr lang="es-ES" dirty="0"/>
          </a:p>
        </p:txBody>
      </p:sp>
    </p:spTree>
    <p:extLst>
      <p:ext uri="{BB962C8B-B14F-4D97-AF65-F5344CB8AC3E}">
        <p14:creationId xmlns:p14="http://schemas.microsoft.com/office/powerpoint/2010/main" val="20994097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C7E7E-7BF5-86B5-A6B1-DE0AB4517390}"/>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0527D210-84D3-DEC4-4171-47AE34563B43}"/>
              </a:ext>
            </a:extLst>
          </p:cNvPr>
          <p:cNvSpPr>
            <a:spLocks noGrp="1"/>
          </p:cNvSpPr>
          <p:nvPr>
            <p:ph type="title"/>
          </p:nvPr>
        </p:nvSpPr>
        <p:spPr/>
        <p:txBody>
          <a:bodyPr/>
          <a:lstStyle/>
          <a:p>
            <a:r>
              <a:rPr lang="es-ES" dirty="0"/>
              <a:t>Generalidades </a:t>
            </a:r>
          </a:p>
        </p:txBody>
      </p:sp>
      <p:sp>
        <p:nvSpPr>
          <p:cNvPr id="3" name="Marcador de contenido 2">
            <a:extLst>
              <a:ext uri="{FF2B5EF4-FFF2-40B4-BE49-F238E27FC236}">
                <a16:creationId xmlns:a16="http://schemas.microsoft.com/office/drawing/2014/main" id="{3EA2A03A-707B-BB33-D091-CE9D364B1D04}"/>
              </a:ext>
            </a:extLst>
          </p:cNvPr>
          <p:cNvSpPr>
            <a:spLocks noGrp="1"/>
          </p:cNvSpPr>
          <p:nvPr>
            <p:ph idx="1"/>
          </p:nvPr>
        </p:nvSpPr>
        <p:spPr/>
        <p:txBody>
          <a:bodyPr/>
          <a:lstStyle/>
          <a:p>
            <a:r>
              <a:rPr lang="es-ES" u="sng" dirty="0"/>
              <a:t>Enfermedad</a:t>
            </a:r>
            <a:r>
              <a:rPr lang="es-ES" dirty="0"/>
              <a:t>: </a:t>
            </a:r>
          </a:p>
          <a:p>
            <a:r>
              <a:rPr lang="es-ES" dirty="0"/>
              <a:t>Condición</a:t>
            </a:r>
          </a:p>
          <a:p>
            <a:r>
              <a:rPr lang="es-ES" dirty="0"/>
              <a:t>Etiología determinada</a:t>
            </a:r>
          </a:p>
          <a:p>
            <a:r>
              <a:rPr lang="es-ES" dirty="0"/>
              <a:t>Presentación clínica característica</a:t>
            </a:r>
          </a:p>
          <a:p>
            <a:r>
              <a:rPr lang="es-ES" dirty="0"/>
              <a:t>Desviación de la normalidad</a:t>
            </a:r>
          </a:p>
          <a:p>
            <a:endParaRPr lang="es-ES" dirty="0"/>
          </a:p>
        </p:txBody>
      </p:sp>
    </p:spTree>
    <p:extLst>
      <p:ext uri="{BB962C8B-B14F-4D97-AF65-F5344CB8AC3E}">
        <p14:creationId xmlns:p14="http://schemas.microsoft.com/office/powerpoint/2010/main" val="28703748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EBB7BA-BABD-21E5-10D9-7DCDEF0E7C39}"/>
              </a:ext>
            </a:extLst>
          </p:cNvPr>
          <p:cNvSpPr>
            <a:spLocks noGrp="1"/>
          </p:cNvSpPr>
          <p:nvPr>
            <p:ph type="title"/>
          </p:nvPr>
        </p:nvSpPr>
        <p:spPr/>
        <p:txBody>
          <a:bodyPr/>
          <a:lstStyle/>
          <a:p>
            <a:r>
              <a:rPr lang="es-MX" b="1" dirty="0">
                <a:effectLst/>
              </a:rPr>
              <a:t>La obesidad como enfermedad</a:t>
            </a:r>
            <a:br>
              <a:rPr lang="es-MX" dirty="0">
                <a:effectLst/>
              </a:rPr>
            </a:br>
            <a:endParaRPr lang="es-BO" dirty="0"/>
          </a:p>
        </p:txBody>
      </p:sp>
      <p:sp>
        <p:nvSpPr>
          <p:cNvPr id="3" name="Marcador de contenido 2">
            <a:extLst>
              <a:ext uri="{FF2B5EF4-FFF2-40B4-BE49-F238E27FC236}">
                <a16:creationId xmlns:a16="http://schemas.microsoft.com/office/drawing/2014/main" id="{EC20021F-6BBA-3C8A-4A1E-E3B6EE0968BE}"/>
              </a:ext>
            </a:extLst>
          </p:cNvPr>
          <p:cNvSpPr>
            <a:spLocks noGrp="1"/>
          </p:cNvSpPr>
          <p:nvPr>
            <p:ph idx="1"/>
          </p:nvPr>
        </p:nvSpPr>
        <p:spPr/>
        <p:txBody>
          <a:bodyPr/>
          <a:lstStyle/>
          <a:p>
            <a:r>
              <a:rPr lang="es-MX" dirty="0">
                <a:effectLst/>
              </a:rPr>
              <a:t>Una definición general de la obesidad como enfermedad implicaría un riesgo inaceptablemente alto de sobrediagnóstico. </a:t>
            </a:r>
          </a:p>
          <a:p>
            <a:r>
              <a:rPr lang="es-MX" dirty="0">
                <a:effectLst/>
              </a:rPr>
              <a:t>Un exceso de adiposidad proporciona una explicación más coherente de por qué la obesidad puede cumplir los criterios generalmente aceptados de un estado patológico en determinadas circunstancias.</a:t>
            </a:r>
          </a:p>
          <a:p>
            <a:r>
              <a:rPr lang="es-MX" dirty="0">
                <a:effectLst/>
              </a:rPr>
              <a:t>Al definir la obesidad preclínica, también reconocemos evidencia de que el exceso de adiposidad puede de hecho coexistir con una salud preservada.</a:t>
            </a:r>
          </a:p>
          <a:p>
            <a:endParaRPr lang="es-BO" dirty="0"/>
          </a:p>
        </p:txBody>
      </p:sp>
    </p:spTree>
    <p:extLst>
      <p:ext uri="{BB962C8B-B14F-4D97-AF65-F5344CB8AC3E}">
        <p14:creationId xmlns:p14="http://schemas.microsoft.com/office/powerpoint/2010/main" val="8968667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7EA63C-C9EA-5C85-333E-F8C96199BDA8}"/>
              </a:ext>
            </a:extLst>
          </p:cNvPr>
          <p:cNvSpPr>
            <a:spLocks noGrp="1"/>
          </p:cNvSpPr>
          <p:nvPr>
            <p:ph type="title"/>
          </p:nvPr>
        </p:nvSpPr>
        <p:spPr/>
        <p:txBody>
          <a:bodyPr>
            <a:normAutofit fontScale="90000"/>
          </a:bodyPr>
          <a:lstStyle/>
          <a:p>
            <a:r>
              <a:rPr lang="es-MX" b="1" dirty="0">
                <a:effectLst/>
              </a:rPr>
              <a:t>Obesidad clínica o preclínica versus obesidad metabólicamente saludable o no saludable</a:t>
            </a:r>
            <a:br>
              <a:rPr lang="es-MX" dirty="0">
                <a:effectLst/>
              </a:rPr>
            </a:br>
            <a:endParaRPr lang="es-BO" dirty="0"/>
          </a:p>
        </p:txBody>
      </p:sp>
      <p:sp>
        <p:nvSpPr>
          <p:cNvPr id="3" name="Marcador de contenido 2">
            <a:extLst>
              <a:ext uri="{FF2B5EF4-FFF2-40B4-BE49-F238E27FC236}">
                <a16:creationId xmlns:a16="http://schemas.microsoft.com/office/drawing/2014/main" id="{DC8B15EC-4D40-6D71-243F-493EFF734044}"/>
              </a:ext>
            </a:extLst>
          </p:cNvPr>
          <p:cNvSpPr>
            <a:spLocks noGrp="1"/>
          </p:cNvSpPr>
          <p:nvPr>
            <p:ph idx="1"/>
          </p:nvPr>
        </p:nvSpPr>
        <p:spPr/>
        <p:txBody>
          <a:bodyPr>
            <a:normAutofit fontScale="92500"/>
          </a:bodyPr>
          <a:lstStyle/>
          <a:p>
            <a:r>
              <a:rPr lang="es-MX" dirty="0">
                <a:effectLst/>
              </a:rPr>
              <a:t>Mientras que la obesidad metabólicamente no saludable representa una condición con mayor riesgo </a:t>
            </a:r>
            <a:r>
              <a:rPr lang="es-MX" dirty="0" err="1">
                <a:effectLst/>
              </a:rPr>
              <a:t>cardiometabólico</a:t>
            </a:r>
            <a:r>
              <a:rPr lang="es-MX" dirty="0">
                <a:effectLst/>
              </a:rPr>
              <a:t>, la obesidad clínica define una enfermedad en curso, no una clasificación del riesgo. </a:t>
            </a:r>
          </a:p>
          <a:p>
            <a:r>
              <a:rPr lang="es-MX" dirty="0">
                <a:effectLst/>
              </a:rPr>
              <a:t>Nuestro modelo también reconoce que la obesidad puede causar enfermedades al alterar la función de varios sistemas orgánicos, no sólo aquellos involucrados en la regulación metabólica. </a:t>
            </a:r>
          </a:p>
          <a:p>
            <a:r>
              <a:rPr lang="es-MX" dirty="0">
                <a:effectLst/>
              </a:rPr>
              <a:t>La obesidad preclínica es diferente a la obesidad metabólicamente saludable porque se define por la función preservada de todos los órganos potencialmente afectados por la obesidad, no sólo aquellos involucrados en la regulación metabólica.</a:t>
            </a:r>
          </a:p>
          <a:p>
            <a:endParaRPr lang="es-BO" dirty="0"/>
          </a:p>
        </p:txBody>
      </p:sp>
    </p:spTree>
    <p:extLst>
      <p:ext uri="{BB962C8B-B14F-4D97-AF65-F5344CB8AC3E}">
        <p14:creationId xmlns:p14="http://schemas.microsoft.com/office/powerpoint/2010/main" val="8554044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4D07CE-FA7F-D552-60BE-DC8E0CF1C3E6}"/>
              </a:ext>
            </a:extLst>
          </p:cNvPr>
          <p:cNvSpPr>
            <a:spLocks noGrp="1"/>
          </p:cNvSpPr>
          <p:nvPr>
            <p:ph type="title"/>
          </p:nvPr>
        </p:nvSpPr>
        <p:spPr/>
        <p:txBody>
          <a:bodyPr/>
          <a:lstStyle/>
          <a:p>
            <a:r>
              <a:rPr lang="es-MX" b="1" dirty="0">
                <a:effectLst/>
              </a:rPr>
              <a:t>Implicaciones conceptuales para la atención y las políticas</a:t>
            </a:r>
            <a:br>
              <a:rPr lang="es-MX" dirty="0">
                <a:effectLst/>
              </a:rPr>
            </a:br>
            <a:endParaRPr lang="es-BO" dirty="0"/>
          </a:p>
        </p:txBody>
      </p:sp>
      <p:sp>
        <p:nvSpPr>
          <p:cNvPr id="3" name="Marcador de contenido 2">
            <a:extLst>
              <a:ext uri="{FF2B5EF4-FFF2-40B4-BE49-F238E27FC236}">
                <a16:creationId xmlns:a16="http://schemas.microsoft.com/office/drawing/2014/main" id="{7DC0C642-060D-128D-D958-840F143DB4F3}"/>
              </a:ext>
            </a:extLst>
          </p:cNvPr>
          <p:cNvSpPr>
            <a:spLocks noGrp="1"/>
          </p:cNvSpPr>
          <p:nvPr>
            <p:ph idx="1"/>
          </p:nvPr>
        </p:nvSpPr>
        <p:spPr>
          <a:xfrm>
            <a:off x="1143001" y="2717333"/>
            <a:ext cx="9905998" cy="3124201"/>
          </a:xfrm>
        </p:spPr>
        <p:txBody>
          <a:bodyPr/>
          <a:lstStyle/>
          <a:p>
            <a:r>
              <a:rPr lang="es-MX" dirty="0">
                <a:effectLst/>
              </a:rPr>
              <a:t>La obesidad preclínica y clínica distinguen pragmáticamente las condiciones en las que el efecto negativo sobre la salud podría ocurrir (como en la obesidad preclínica) o ha ocurrido (es decir, la obesidad clínica). </a:t>
            </a:r>
          </a:p>
          <a:p>
            <a:r>
              <a:rPr lang="es-MX" dirty="0">
                <a:effectLst/>
              </a:rPr>
              <a:t>reducción del riesgo (es decir, con intención preventiva o profiláctica)</a:t>
            </a:r>
          </a:p>
          <a:p>
            <a:r>
              <a:rPr lang="es-MX" dirty="0">
                <a:effectLst/>
              </a:rPr>
              <a:t> intención correctiva (es decir, terapéutica).</a:t>
            </a:r>
          </a:p>
          <a:p>
            <a:endParaRPr lang="es-BO" dirty="0"/>
          </a:p>
        </p:txBody>
      </p:sp>
    </p:spTree>
    <p:extLst>
      <p:ext uri="{BB962C8B-B14F-4D97-AF65-F5344CB8AC3E}">
        <p14:creationId xmlns:p14="http://schemas.microsoft.com/office/powerpoint/2010/main" val="23868064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AE1BCB5-42F7-243C-F2F7-B5599052ACF0}"/>
              </a:ext>
            </a:extLst>
          </p:cNvPr>
          <p:cNvSpPr>
            <a:spLocks noGrp="1"/>
          </p:cNvSpPr>
          <p:nvPr>
            <p:ph type="title"/>
          </p:nvPr>
        </p:nvSpPr>
        <p:spPr/>
        <p:txBody>
          <a:bodyPr/>
          <a:lstStyle/>
          <a:p>
            <a:r>
              <a:rPr lang="es-MX" b="1" dirty="0">
                <a:effectLst/>
              </a:rPr>
              <a:t>Recomendaciones prácticas para médicos</a:t>
            </a:r>
            <a:br>
              <a:rPr lang="es-MX" dirty="0">
                <a:effectLst/>
              </a:rPr>
            </a:br>
            <a:endParaRPr lang="es-BO" dirty="0"/>
          </a:p>
        </p:txBody>
      </p:sp>
      <p:sp>
        <p:nvSpPr>
          <p:cNvPr id="3" name="Marcador de contenido 2">
            <a:extLst>
              <a:ext uri="{FF2B5EF4-FFF2-40B4-BE49-F238E27FC236}">
                <a16:creationId xmlns:a16="http://schemas.microsoft.com/office/drawing/2014/main" id="{75A8CEF6-420F-7769-04EC-EC4ED2F3951D}"/>
              </a:ext>
            </a:extLst>
          </p:cNvPr>
          <p:cNvSpPr>
            <a:spLocks noGrp="1"/>
          </p:cNvSpPr>
          <p:nvPr>
            <p:ph idx="1"/>
          </p:nvPr>
        </p:nvSpPr>
        <p:spPr>
          <a:xfrm>
            <a:off x="1141413" y="2398551"/>
            <a:ext cx="9905998" cy="3124201"/>
          </a:xfrm>
        </p:spPr>
        <p:txBody>
          <a:bodyPr>
            <a:normAutofit fontScale="70000" lnSpcReduction="20000"/>
          </a:bodyPr>
          <a:lstStyle/>
          <a:p>
            <a:r>
              <a:rPr lang="es-MX" dirty="0">
                <a:effectLst/>
              </a:rPr>
              <a:t>Para mitigar el riesgo tanto de sobrediagnóstico como de </a:t>
            </a:r>
            <a:r>
              <a:rPr lang="es-MX" dirty="0" err="1">
                <a:effectLst/>
              </a:rPr>
              <a:t>subdiagnóstico</a:t>
            </a:r>
            <a:r>
              <a:rPr lang="es-MX" dirty="0">
                <a:effectLst/>
              </a:rPr>
              <a:t> de obesidad, el exceso de adiposidad debe confirmarse mediante al menos otro criterio antropométrico (p. ej., circunferencia de la cintura) o mediante medición directa de la grasa cuando esté disponible. </a:t>
            </a:r>
          </a:p>
          <a:p>
            <a:r>
              <a:rPr lang="es-MX" dirty="0">
                <a:effectLst/>
              </a:rPr>
              <a:t>Sin embargo, en personas con niveles de IMC sustancialmente altos (es decir, &gt;40 kg/m</a:t>
            </a:r>
            <a:r>
              <a:rPr lang="es-MX" baseline="30000" dirty="0">
                <a:effectLst/>
              </a:rPr>
              <a:t>2</a:t>
            </a:r>
            <a:r>
              <a:rPr lang="es-MX" dirty="0">
                <a:effectLst/>
              </a:rPr>
              <a:t>) El exceso de adiposidad se puede asumir pragmáticamente. (con exceso de adiposidad clínicamente documentado) </a:t>
            </a:r>
          </a:p>
          <a:p>
            <a:r>
              <a:rPr lang="es-MX" dirty="0">
                <a:effectLst/>
              </a:rPr>
              <a:t>deben ser evaluadas para detectar una posible obesidad clínica basándose en los hallazgos de la historia clínica, el examen físico y las pruebas de laboratorio estándar u otras pruebas de diagnóstico, según corresponda</a:t>
            </a:r>
          </a:p>
          <a:p>
            <a:r>
              <a:rPr lang="es-MX" dirty="0">
                <a:effectLst/>
              </a:rPr>
              <a:t>La obesidad preclínica generalmente no requiere tratamiento con medicamentos o cirugía</a:t>
            </a:r>
          </a:p>
          <a:p>
            <a:r>
              <a:rPr lang="es-MX" dirty="0">
                <a:effectLst/>
              </a:rPr>
              <a:t>Sin embargo, podrían ser necesarias intervenciones profilácticas (por ejemplo, solo intervención en el estilo de vida, medicamentos o cirugía en circunstancias específicas) </a:t>
            </a:r>
          </a:p>
          <a:p>
            <a:r>
              <a:rPr lang="es-MX" dirty="0">
                <a:effectLst/>
              </a:rPr>
              <a:t>en algunas personas con obesidad preclínica cuando el riesgo de resultados adversos para la salud es mayor o cuando se justifica el control de la obesidad para facilitar los tratamientos de otras enfermedades (por ejemplo, trasplante, cirugía ortopédica o tratamiento del cáncer).</a:t>
            </a:r>
          </a:p>
          <a:p>
            <a:endParaRPr lang="es-BO" dirty="0"/>
          </a:p>
        </p:txBody>
      </p:sp>
    </p:spTree>
    <p:extLst>
      <p:ext uri="{BB962C8B-B14F-4D97-AF65-F5344CB8AC3E}">
        <p14:creationId xmlns:p14="http://schemas.microsoft.com/office/powerpoint/2010/main" val="33072685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82FC95-F732-BE2D-A2E6-85C20C259B81}"/>
              </a:ext>
            </a:extLst>
          </p:cNvPr>
          <p:cNvSpPr>
            <a:spLocks noGrp="1"/>
          </p:cNvSpPr>
          <p:nvPr>
            <p:ph type="title"/>
          </p:nvPr>
        </p:nvSpPr>
        <p:spPr/>
        <p:txBody>
          <a:bodyPr/>
          <a:lstStyle/>
          <a:p>
            <a:r>
              <a:rPr lang="es-MX" dirty="0"/>
              <a:t>obesidad COMO ENFERMEDAD</a:t>
            </a:r>
            <a:endParaRPr lang="es-BO" dirty="0"/>
          </a:p>
        </p:txBody>
      </p:sp>
      <p:pic>
        <p:nvPicPr>
          <p:cNvPr id="5" name="Marcador de contenido 4">
            <a:extLst>
              <a:ext uri="{FF2B5EF4-FFF2-40B4-BE49-F238E27FC236}">
                <a16:creationId xmlns:a16="http://schemas.microsoft.com/office/drawing/2014/main" id="{EC847F43-3444-BE25-19B6-5350C00ECCC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68073" y="2084645"/>
            <a:ext cx="7868874" cy="3611480"/>
          </a:xfrm>
        </p:spPr>
      </p:pic>
    </p:spTree>
    <p:extLst>
      <p:ext uri="{BB962C8B-B14F-4D97-AF65-F5344CB8AC3E}">
        <p14:creationId xmlns:p14="http://schemas.microsoft.com/office/powerpoint/2010/main" val="30662317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A5B32-92F8-87EA-8E1C-EB546C8C2B1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A623A26E-E159-A0A8-D458-3462F691DF9E}"/>
              </a:ext>
            </a:extLst>
          </p:cNvPr>
          <p:cNvSpPr>
            <a:spLocks noGrp="1"/>
          </p:cNvSpPr>
          <p:nvPr>
            <p:ph type="title"/>
          </p:nvPr>
        </p:nvSpPr>
        <p:spPr/>
        <p:txBody>
          <a:bodyPr/>
          <a:lstStyle/>
          <a:p>
            <a:r>
              <a:rPr lang="es-MX" dirty="0"/>
              <a:t>obesidad COMO ENFERMEDAD</a:t>
            </a:r>
            <a:endParaRPr lang="es-BO" dirty="0"/>
          </a:p>
        </p:txBody>
      </p:sp>
      <p:pic>
        <p:nvPicPr>
          <p:cNvPr id="7" name="Marcador de contenido 6">
            <a:extLst>
              <a:ext uri="{FF2B5EF4-FFF2-40B4-BE49-F238E27FC236}">
                <a16:creationId xmlns:a16="http://schemas.microsoft.com/office/drawing/2014/main" id="{6A66BF3E-2433-F6BF-32BC-775FCFCAF00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65028" y="2172749"/>
            <a:ext cx="6049211" cy="3816990"/>
          </a:xfrm>
        </p:spPr>
      </p:pic>
    </p:spTree>
    <p:extLst>
      <p:ext uri="{BB962C8B-B14F-4D97-AF65-F5344CB8AC3E}">
        <p14:creationId xmlns:p14="http://schemas.microsoft.com/office/powerpoint/2010/main" val="110316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870D32-DD83-72AF-D665-EE104BA731BD}"/>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E0E89EE1-12C6-72A3-ED33-231F9484D0B2}"/>
              </a:ext>
            </a:extLst>
          </p:cNvPr>
          <p:cNvSpPr>
            <a:spLocks noGrp="1"/>
          </p:cNvSpPr>
          <p:nvPr>
            <p:ph type="title"/>
          </p:nvPr>
        </p:nvSpPr>
        <p:spPr>
          <a:xfrm>
            <a:off x="1141413" y="223707"/>
            <a:ext cx="9905998" cy="1905000"/>
          </a:xfrm>
        </p:spPr>
        <p:txBody>
          <a:bodyPr/>
          <a:lstStyle/>
          <a:p>
            <a:r>
              <a:rPr lang="es-BO" dirty="0">
                <a:effectLst/>
              </a:rPr>
              <a:t>La cuestión del IMC</a:t>
            </a:r>
          </a:p>
        </p:txBody>
      </p:sp>
      <p:sp>
        <p:nvSpPr>
          <p:cNvPr id="3" name="Marcador de contenido 2">
            <a:extLst>
              <a:ext uri="{FF2B5EF4-FFF2-40B4-BE49-F238E27FC236}">
                <a16:creationId xmlns:a16="http://schemas.microsoft.com/office/drawing/2014/main" id="{57EF761D-A12B-4219-9B27-CAFC4326FB16}"/>
              </a:ext>
            </a:extLst>
          </p:cNvPr>
          <p:cNvSpPr>
            <a:spLocks noGrp="1"/>
          </p:cNvSpPr>
          <p:nvPr>
            <p:ph idx="1"/>
          </p:nvPr>
        </p:nvSpPr>
        <p:spPr>
          <a:xfrm>
            <a:off x="1141413" y="2891406"/>
            <a:ext cx="9905998" cy="3124201"/>
          </a:xfrm>
        </p:spPr>
        <p:txBody>
          <a:bodyPr/>
          <a:lstStyle/>
          <a:p>
            <a:r>
              <a:rPr lang="es-MX" dirty="0">
                <a:effectLst/>
              </a:rPr>
              <a:t>El IMC no diferencia entre grasa y masa magra ni explica las diferencias en la distribución de la grasa corporal. </a:t>
            </a:r>
          </a:p>
          <a:p>
            <a:r>
              <a:rPr lang="es-MX" dirty="0">
                <a:effectLst/>
              </a:rPr>
              <a:t>Como resultado, algunos individuos con un IMC en el llamado rango normal o con sobrepeso (p. ej., 18·5–29·9 kg/m</a:t>
            </a:r>
            <a:r>
              <a:rPr lang="es-MX" baseline="30000" dirty="0">
                <a:effectLst/>
              </a:rPr>
              <a:t>2</a:t>
            </a:r>
            <a:r>
              <a:rPr lang="es-MX" dirty="0">
                <a:effectLst/>
              </a:rPr>
              <a:t> en individuos de ascendencia europea) podrían tener exceso de grasa corporal y tener un mayor riesgo de morbilidad relacionada con la obesidad. Por ejemplo, el IMC puede subestimar la masa grasa en los ancianos, en personas que han perdido masa ósea o muscular y en personas de ciertas etnias (por ejemplo, poblaciones asiáticas), lo que lleva a un </a:t>
            </a:r>
            <a:r>
              <a:rPr lang="es-MX" dirty="0" err="1">
                <a:effectLst/>
              </a:rPr>
              <a:t>subdiagnóstico</a:t>
            </a:r>
            <a:r>
              <a:rPr lang="es-MX" dirty="0">
                <a:effectLst/>
              </a:rPr>
              <a:t> de obesidad.</a:t>
            </a:r>
            <a:endParaRPr lang="es-ES" dirty="0"/>
          </a:p>
          <a:p>
            <a:pPr algn="ctr"/>
            <a:endParaRPr lang="es-ES" dirty="0"/>
          </a:p>
          <a:p>
            <a:pPr algn="ctr"/>
            <a:endParaRPr lang="es-ES" dirty="0"/>
          </a:p>
          <a:p>
            <a:pPr algn="ctr"/>
            <a:endParaRPr lang="es-ES" dirty="0"/>
          </a:p>
          <a:p>
            <a:pPr algn="ctr"/>
            <a:endParaRPr lang="es-ES" dirty="0"/>
          </a:p>
        </p:txBody>
      </p:sp>
    </p:spTree>
    <p:extLst>
      <p:ext uri="{BB962C8B-B14F-4D97-AF65-F5344CB8AC3E}">
        <p14:creationId xmlns:p14="http://schemas.microsoft.com/office/powerpoint/2010/main" val="23763417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CF082A-9DA8-4B24-8DE0-2D9FBF41D89D}"/>
              </a:ext>
            </a:extLst>
          </p:cNvPr>
          <p:cNvSpPr>
            <a:spLocks noGrp="1"/>
          </p:cNvSpPr>
          <p:nvPr>
            <p:ph type="title"/>
          </p:nvPr>
        </p:nvSpPr>
        <p:spPr/>
        <p:txBody>
          <a:bodyPr/>
          <a:lstStyle/>
          <a:p>
            <a:r>
              <a:rPr lang="es-MX" dirty="0">
                <a:effectLst/>
              </a:rPr>
              <a:t>Replanteamiento de la obesidad y su caracterización clínica</a:t>
            </a:r>
          </a:p>
        </p:txBody>
      </p:sp>
      <p:sp>
        <p:nvSpPr>
          <p:cNvPr id="3" name="Marcador de contenido 2">
            <a:extLst>
              <a:ext uri="{FF2B5EF4-FFF2-40B4-BE49-F238E27FC236}">
                <a16:creationId xmlns:a16="http://schemas.microsoft.com/office/drawing/2014/main" id="{7E9AD2D4-05C4-4408-87A5-1054648CA43E}"/>
              </a:ext>
            </a:extLst>
          </p:cNvPr>
          <p:cNvSpPr>
            <a:spLocks noGrp="1"/>
          </p:cNvSpPr>
          <p:nvPr>
            <p:ph idx="1"/>
          </p:nvPr>
        </p:nvSpPr>
        <p:spPr/>
        <p:txBody>
          <a:bodyPr/>
          <a:lstStyle/>
          <a:p>
            <a:r>
              <a:rPr lang="es-BO" dirty="0">
                <a:effectLst/>
              </a:rPr>
              <a:t>Clasificación por causa</a:t>
            </a:r>
          </a:p>
          <a:p>
            <a:r>
              <a:rPr lang="es-BO" dirty="0">
                <a:effectLst/>
              </a:rPr>
              <a:t>Primaria</a:t>
            </a:r>
          </a:p>
          <a:p>
            <a:r>
              <a:rPr lang="es-BO" dirty="0">
                <a:effectLst/>
              </a:rPr>
              <a:t>Secundaria</a:t>
            </a:r>
          </a:p>
          <a:p>
            <a:r>
              <a:rPr lang="es-BO" dirty="0">
                <a:effectLst/>
              </a:rPr>
              <a:t>genética</a:t>
            </a:r>
          </a:p>
          <a:p>
            <a:r>
              <a:rPr lang="es-BO" dirty="0">
                <a:effectLst/>
              </a:rPr>
              <a:t>Clasificación fenotípica</a:t>
            </a:r>
          </a:p>
          <a:p>
            <a:r>
              <a:rPr lang="es-BO" dirty="0">
                <a:effectLst/>
              </a:rPr>
              <a:t>Androide </a:t>
            </a:r>
          </a:p>
          <a:p>
            <a:r>
              <a:rPr lang="es-BO" dirty="0">
                <a:effectLst/>
              </a:rPr>
              <a:t>ginecoide</a:t>
            </a:r>
          </a:p>
          <a:p>
            <a:endParaRPr lang="es-BO" dirty="0">
              <a:effectLst/>
            </a:endParaRPr>
          </a:p>
        </p:txBody>
      </p:sp>
    </p:spTree>
    <p:extLst>
      <p:ext uri="{BB962C8B-B14F-4D97-AF65-F5344CB8AC3E}">
        <p14:creationId xmlns:p14="http://schemas.microsoft.com/office/powerpoint/2010/main" val="27052766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D78B73-57BC-C8B4-5DE2-D27E390CF8F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65F6321A-3A9A-3660-E9DF-B1F596316299}"/>
              </a:ext>
            </a:extLst>
          </p:cNvPr>
          <p:cNvSpPr>
            <a:spLocks noGrp="1"/>
          </p:cNvSpPr>
          <p:nvPr>
            <p:ph type="title"/>
          </p:nvPr>
        </p:nvSpPr>
        <p:spPr>
          <a:xfrm>
            <a:off x="696797" y="2324100"/>
            <a:ext cx="3162139" cy="1905000"/>
          </a:xfrm>
        </p:spPr>
        <p:txBody>
          <a:bodyPr/>
          <a:lstStyle/>
          <a:p>
            <a:r>
              <a:rPr lang="es-MX" dirty="0">
                <a:effectLst/>
              </a:rPr>
              <a:t>Patogénesis</a:t>
            </a:r>
            <a:endParaRPr lang="es-ES" dirty="0"/>
          </a:p>
        </p:txBody>
      </p:sp>
      <p:pic>
        <p:nvPicPr>
          <p:cNvPr id="5" name="Marcador de contenido 4">
            <a:extLst>
              <a:ext uri="{FF2B5EF4-FFF2-40B4-BE49-F238E27FC236}">
                <a16:creationId xmlns:a16="http://schemas.microsoft.com/office/drawing/2014/main" id="{6180FCC1-EF03-9E86-6A13-F541B342860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65268" y="864066"/>
            <a:ext cx="5157571" cy="4927134"/>
          </a:xfrm>
        </p:spPr>
      </p:pic>
    </p:spTree>
    <p:extLst>
      <p:ext uri="{BB962C8B-B14F-4D97-AF65-F5344CB8AC3E}">
        <p14:creationId xmlns:p14="http://schemas.microsoft.com/office/powerpoint/2010/main" val="25820891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A34259-DDFC-8D0E-50EF-57B1147BF0E2}"/>
              </a:ext>
            </a:extLst>
          </p:cNvPr>
          <p:cNvSpPr>
            <a:spLocks noGrp="1"/>
          </p:cNvSpPr>
          <p:nvPr>
            <p:ph type="title"/>
          </p:nvPr>
        </p:nvSpPr>
        <p:spPr>
          <a:xfrm>
            <a:off x="1116246" y="2476500"/>
            <a:ext cx="2994359" cy="1905000"/>
          </a:xfrm>
        </p:spPr>
        <p:txBody>
          <a:bodyPr/>
          <a:lstStyle/>
          <a:p>
            <a:r>
              <a:rPr lang="es-MX" dirty="0">
                <a:effectLst/>
              </a:rPr>
              <a:t>Patogénesis</a:t>
            </a:r>
            <a:endParaRPr lang="es-BO" dirty="0"/>
          </a:p>
        </p:txBody>
      </p:sp>
      <p:pic>
        <p:nvPicPr>
          <p:cNvPr id="7" name="Marcador de contenido 6">
            <a:extLst>
              <a:ext uri="{FF2B5EF4-FFF2-40B4-BE49-F238E27FC236}">
                <a16:creationId xmlns:a16="http://schemas.microsoft.com/office/drawing/2014/main" id="{1F359AEC-FE00-E60F-CEA7-3C53DBA654F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64165" y="864066"/>
            <a:ext cx="5453626" cy="4927134"/>
          </a:xfrm>
        </p:spPr>
      </p:pic>
    </p:spTree>
    <p:extLst>
      <p:ext uri="{BB962C8B-B14F-4D97-AF65-F5344CB8AC3E}">
        <p14:creationId xmlns:p14="http://schemas.microsoft.com/office/powerpoint/2010/main" val="14375027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1E4613-34CE-A21A-5D23-879F3F5A3C94}"/>
              </a:ext>
            </a:extLst>
          </p:cNvPr>
          <p:cNvSpPr>
            <a:spLocks noGrp="1"/>
          </p:cNvSpPr>
          <p:nvPr>
            <p:ph type="title"/>
          </p:nvPr>
        </p:nvSpPr>
        <p:spPr>
          <a:xfrm>
            <a:off x="1007189" y="2144786"/>
            <a:ext cx="3136972" cy="1905000"/>
          </a:xfrm>
        </p:spPr>
        <p:txBody>
          <a:bodyPr/>
          <a:lstStyle/>
          <a:p>
            <a:r>
              <a:rPr lang="es-MX" dirty="0"/>
              <a:t>DIAGNÓSTICO</a:t>
            </a:r>
            <a:endParaRPr lang="es-BO" dirty="0"/>
          </a:p>
        </p:txBody>
      </p:sp>
      <p:pic>
        <p:nvPicPr>
          <p:cNvPr id="5" name="Marcador de contenido 4">
            <a:extLst>
              <a:ext uri="{FF2B5EF4-FFF2-40B4-BE49-F238E27FC236}">
                <a16:creationId xmlns:a16="http://schemas.microsoft.com/office/drawing/2014/main" id="{11D1E0B5-7015-06CA-F68A-A11E39FE94D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53430" y="609600"/>
            <a:ext cx="5589528" cy="5181600"/>
          </a:xfrm>
        </p:spPr>
      </p:pic>
    </p:spTree>
    <p:extLst>
      <p:ext uri="{BB962C8B-B14F-4D97-AF65-F5344CB8AC3E}">
        <p14:creationId xmlns:p14="http://schemas.microsoft.com/office/powerpoint/2010/main" val="523165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AAA1D7-3B43-F940-CEB1-ACDED0475FEC}"/>
              </a:ext>
            </a:extLst>
          </p:cNvPr>
          <p:cNvSpPr>
            <a:spLocks noGrp="1"/>
          </p:cNvSpPr>
          <p:nvPr>
            <p:ph type="title"/>
          </p:nvPr>
        </p:nvSpPr>
        <p:spPr/>
        <p:txBody>
          <a:bodyPr/>
          <a:lstStyle/>
          <a:p>
            <a:r>
              <a:rPr lang="es-MX" dirty="0"/>
              <a:t>Fisiopatología</a:t>
            </a:r>
            <a:endParaRPr lang="es-BO" dirty="0"/>
          </a:p>
        </p:txBody>
      </p:sp>
      <p:sp>
        <p:nvSpPr>
          <p:cNvPr id="3" name="Marcador de contenido 2">
            <a:extLst>
              <a:ext uri="{FF2B5EF4-FFF2-40B4-BE49-F238E27FC236}">
                <a16:creationId xmlns:a16="http://schemas.microsoft.com/office/drawing/2014/main" id="{87185737-D275-9EB2-491D-F0F038F0C255}"/>
              </a:ext>
            </a:extLst>
          </p:cNvPr>
          <p:cNvSpPr>
            <a:spLocks noGrp="1"/>
          </p:cNvSpPr>
          <p:nvPr>
            <p:ph idx="1"/>
          </p:nvPr>
        </p:nvSpPr>
        <p:spPr/>
        <p:txBody>
          <a:bodyPr>
            <a:normAutofit fontScale="92500" lnSpcReduction="10000"/>
          </a:bodyPr>
          <a:lstStyle/>
          <a:p>
            <a:r>
              <a:rPr lang="es-MX" dirty="0">
                <a:effectLst/>
              </a:rPr>
              <a:t>Cuando la tasa de aparición de sustratos metabólicos excede la capacidad de almacenamiento de triglicéridos en el tejido adiposo, las moléculas de grasa se almacenan en células, tejidos y órganos metabólicamente activos (incluidos el músculo esquelético, el corazón, el hígado, los riñones, el páncreas, el cerebro y el tracto intestinal)</a:t>
            </a:r>
          </a:p>
          <a:p>
            <a:r>
              <a:rPr lang="es-MX" dirty="0">
                <a:effectLst/>
              </a:rPr>
              <a:t>lo que desencadena la adaptación local a un entorno rico en lípidos. Por tanto, la fisiopatología de la obesidad no sólo implica un aumento de la grasa corporal total, con distribución preferencial al compartimento intraabdominal en presencia de resistencia a la insulina, sino también la acumulación ectópica de lípidos en tejidos no adiposos, especialmente en el hígado, el músculo esquelético y el páncreas.</a:t>
            </a:r>
            <a:endParaRPr lang="es-BO" dirty="0"/>
          </a:p>
          <a:p>
            <a:endParaRPr lang="es-BO" dirty="0"/>
          </a:p>
        </p:txBody>
      </p:sp>
    </p:spTree>
    <p:extLst>
      <p:ext uri="{BB962C8B-B14F-4D97-AF65-F5344CB8AC3E}">
        <p14:creationId xmlns:p14="http://schemas.microsoft.com/office/powerpoint/2010/main" val="15646245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336A1F-5B33-6D1A-0E15-A76C9AD3DD74}"/>
              </a:ext>
            </a:extLst>
          </p:cNvPr>
          <p:cNvSpPr>
            <a:spLocks noGrp="1"/>
          </p:cNvSpPr>
          <p:nvPr>
            <p:ph type="title"/>
          </p:nvPr>
        </p:nvSpPr>
        <p:spPr>
          <a:xfrm>
            <a:off x="520626" y="2212597"/>
            <a:ext cx="3549121" cy="1371600"/>
          </a:xfrm>
        </p:spPr>
        <p:txBody>
          <a:bodyPr>
            <a:normAutofit/>
          </a:bodyPr>
          <a:lstStyle/>
          <a:p>
            <a:r>
              <a:rPr lang="es-MX" sz="3200" dirty="0"/>
              <a:t>Fisiopatología</a:t>
            </a:r>
            <a:endParaRPr lang="es-BO" sz="3200" dirty="0"/>
          </a:p>
        </p:txBody>
      </p:sp>
      <p:pic>
        <p:nvPicPr>
          <p:cNvPr id="6" name="Marcador de contenido 5">
            <a:extLst>
              <a:ext uri="{FF2B5EF4-FFF2-40B4-BE49-F238E27FC236}">
                <a16:creationId xmlns:a16="http://schemas.microsoft.com/office/drawing/2014/main" id="{24E14821-62A3-BE63-74AD-64CB72F74E0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98254" y="828330"/>
            <a:ext cx="6449159" cy="5060741"/>
          </a:xfrm>
        </p:spPr>
      </p:pic>
    </p:spTree>
    <p:extLst>
      <p:ext uri="{BB962C8B-B14F-4D97-AF65-F5344CB8AC3E}">
        <p14:creationId xmlns:p14="http://schemas.microsoft.com/office/powerpoint/2010/main" val="21740547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3E7DF-4A42-E35C-20A2-4F5615D31C5D}"/>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8E3C5DE1-0BF1-1675-F967-77444E750352}"/>
              </a:ext>
            </a:extLst>
          </p:cNvPr>
          <p:cNvSpPr>
            <a:spLocks noGrp="1"/>
          </p:cNvSpPr>
          <p:nvPr>
            <p:ph type="title"/>
          </p:nvPr>
        </p:nvSpPr>
        <p:spPr/>
        <p:txBody>
          <a:bodyPr/>
          <a:lstStyle/>
          <a:p>
            <a:r>
              <a:rPr lang="es-MX" dirty="0">
                <a:effectLst/>
              </a:rPr>
              <a:t>Expansión excesiva del tejido adiposo</a:t>
            </a:r>
          </a:p>
        </p:txBody>
      </p:sp>
      <p:sp>
        <p:nvSpPr>
          <p:cNvPr id="3" name="Marcador de contenido 2">
            <a:extLst>
              <a:ext uri="{FF2B5EF4-FFF2-40B4-BE49-F238E27FC236}">
                <a16:creationId xmlns:a16="http://schemas.microsoft.com/office/drawing/2014/main" id="{020E9A0B-D003-2227-11C2-8EBB2E6EF825}"/>
              </a:ext>
            </a:extLst>
          </p:cNvPr>
          <p:cNvSpPr>
            <a:spLocks noGrp="1"/>
          </p:cNvSpPr>
          <p:nvPr>
            <p:ph idx="1"/>
          </p:nvPr>
        </p:nvSpPr>
        <p:spPr>
          <a:xfrm>
            <a:off x="1141413" y="2223083"/>
            <a:ext cx="9905998" cy="3568117"/>
          </a:xfrm>
        </p:spPr>
        <p:txBody>
          <a:bodyPr>
            <a:normAutofit fontScale="62500" lnSpcReduction="20000"/>
          </a:bodyPr>
          <a:lstStyle/>
          <a:p>
            <a:r>
              <a:rPr lang="es-MX" dirty="0">
                <a:effectLst/>
              </a:rPr>
              <a:t>es un proceso conservado evolutivamente diseñado para mantener un conjunto de sustrato fácilmente disponible en forma de triglicéridos para su uso durante períodos de alta demanda de energía.</a:t>
            </a:r>
          </a:p>
          <a:p>
            <a:r>
              <a:rPr lang="es-MX" dirty="0">
                <a:effectLst/>
              </a:rPr>
              <a:t> Los triglicéridos endógenos también se forman de </a:t>
            </a:r>
            <a:r>
              <a:rPr lang="es-MX" dirty="0" err="1">
                <a:effectLst/>
              </a:rPr>
              <a:t>novo</a:t>
            </a:r>
            <a:r>
              <a:rPr lang="es-MX" dirty="0">
                <a:effectLst/>
              </a:rPr>
              <a:t> dentro del tejido adiposo a partir de precursores biosintéticos.</a:t>
            </a:r>
          </a:p>
          <a:p>
            <a:r>
              <a:rPr lang="es-MX" dirty="0">
                <a:effectLst/>
              </a:rPr>
              <a:t>El almacenamiento del exceso de energía en los adipocitos se asocia con isquemia e hipoxia, apoptosis, fibrosis y una disminución de la densidad capilar. En consecuencia, se produce una afluencia de monocitos que se depositan en el estroma del tejido adiposo, provocando inflamación. </a:t>
            </a:r>
          </a:p>
          <a:p>
            <a:r>
              <a:rPr lang="es-MX" dirty="0">
                <a:effectLst/>
              </a:rPr>
              <a:t>TNFα, interleucina (IL)-6 e IL-1β y disminución de la síntesis y liberación de la hormona sensibilizante a la insulina, la </a:t>
            </a:r>
            <a:r>
              <a:rPr lang="es-MX" dirty="0" err="1">
                <a:effectLst/>
              </a:rPr>
              <a:t>adiponectina.La</a:t>
            </a:r>
            <a:r>
              <a:rPr lang="es-MX" dirty="0">
                <a:effectLst/>
              </a:rPr>
              <a:t> inflamación y la disfunción hormonal del tejido adiposo exacerban la resistencia a la insulina.</a:t>
            </a:r>
          </a:p>
          <a:p>
            <a:r>
              <a:rPr lang="es-MX" dirty="0">
                <a:effectLst/>
              </a:rPr>
              <a:t>interacciones complejas entre varias regiones del cerebro, incluidas las áreas subcorticales. Estas áreas subcorticales del cerebro desempeñan un papel crucial en la regulación de la masa de adipocitos deseada. </a:t>
            </a:r>
          </a:p>
          <a:p>
            <a:r>
              <a:rPr lang="es-MX" dirty="0">
                <a:effectLst/>
              </a:rPr>
              <a:t>Si la masa de adipocitos del individuo está por debajo o por encima del nivel deseado, entonces se pueden alterar el comportamiento apetitivo, el hambre, la saciedad y el gasto de energía para restablecer el equilibrio. </a:t>
            </a:r>
          </a:p>
          <a:p>
            <a:r>
              <a:rPr lang="es-MX" dirty="0">
                <a:effectLst/>
              </a:rPr>
              <a:t>Las regiones del cerebro identificadas con mayor frecuencia como objetivos del tratamiento son las mismas regiones que se han asociado con el cambio de la masa deseada de adipocitos cuando enferman y, por lo tanto, están asociadas con el desarrollo y mantenimiento de la obesidad.</a:t>
            </a:r>
          </a:p>
          <a:p>
            <a:endParaRPr lang="es-BO" dirty="0"/>
          </a:p>
        </p:txBody>
      </p:sp>
    </p:spTree>
    <p:extLst>
      <p:ext uri="{BB962C8B-B14F-4D97-AF65-F5344CB8AC3E}">
        <p14:creationId xmlns:p14="http://schemas.microsoft.com/office/powerpoint/2010/main" val="32736522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ADB11-C981-5FFD-7E57-9C819CAF144D}"/>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495CF9A4-C111-A025-F2E5-7CF87E7D7CBF}"/>
              </a:ext>
            </a:extLst>
          </p:cNvPr>
          <p:cNvSpPr>
            <a:spLocks noGrp="1"/>
          </p:cNvSpPr>
          <p:nvPr>
            <p:ph type="title"/>
          </p:nvPr>
        </p:nvSpPr>
        <p:spPr/>
        <p:txBody>
          <a:bodyPr/>
          <a:lstStyle/>
          <a:p>
            <a:r>
              <a:rPr lang="es-MX" dirty="0">
                <a:effectLst/>
              </a:rPr>
              <a:t>Expansión excesiva del tejido adiposo</a:t>
            </a:r>
          </a:p>
        </p:txBody>
      </p:sp>
      <p:sp>
        <p:nvSpPr>
          <p:cNvPr id="3" name="Marcador de contenido 2">
            <a:extLst>
              <a:ext uri="{FF2B5EF4-FFF2-40B4-BE49-F238E27FC236}">
                <a16:creationId xmlns:a16="http://schemas.microsoft.com/office/drawing/2014/main" id="{8FD162FF-795F-5BB2-D32E-AF8AFD580703}"/>
              </a:ext>
            </a:extLst>
          </p:cNvPr>
          <p:cNvSpPr>
            <a:spLocks noGrp="1"/>
          </p:cNvSpPr>
          <p:nvPr>
            <p:ph idx="1"/>
          </p:nvPr>
        </p:nvSpPr>
        <p:spPr>
          <a:xfrm>
            <a:off x="1141413" y="1937857"/>
            <a:ext cx="9905998" cy="3853343"/>
          </a:xfrm>
        </p:spPr>
        <p:txBody>
          <a:bodyPr>
            <a:normAutofit/>
          </a:bodyPr>
          <a:lstStyle/>
          <a:p>
            <a:r>
              <a:rPr lang="es-MX" dirty="0">
                <a:effectLst/>
              </a:rPr>
              <a:t>Una mejor comprensión de las formas monogénicas de obesidad, como la deficiencia de leptina y las mutaciones de la vía de la melanocortina, y las formas sindrómicas (p. ej., síndrome de Prader–</a:t>
            </a:r>
            <a:r>
              <a:rPr lang="es-MX" dirty="0" err="1">
                <a:effectLst/>
              </a:rPr>
              <a:t>Willi</a:t>
            </a:r>
            <a:r>
              <a:rPr lang="es-MX" dirty="0">
                <a:effectLst/>
              </a:rPr>
              <a:t> y síndrome de </a:t>
            </a:r>
            <a:r>
              <a:rPr lang="es-MX" dirty="0" err="1">
                <a:effectLst/>
              </a:rPr>
              <a:t>Bardet-Biedl</a:t>
            </a:r>
            <a:r>
              <a:rPr lang="es-MX" dirty="0">
                <a:effectLst/>
              </a:rPr>
              <a:t>) ha aumentado nuestra comprensión de la obesidad común. </a:t>
            </a:r>
          </a:p>
          <a:p>
            <a:r>
              <a:rPr lang="es-MX" dirty="0">
                <a:effectLst/>
              </a:rPr>
              <a:t>Existe un acuerdo general entre los científicos especializados en obesidad en que múltiples regiones cerebrales distribuidas espacialmente interactúan anatómica y funcionalmente para regular el peso corporal. </a:t>
            </a:r>
            <a:endParaRPr lang="es-BO" dirty="0"/>
          </a:p>
        </p:txBody>
      </p:sp>
    </p:spTree>
    <p:extLst>
      <p:ext uri="{BB962C8B-B14F-4D97-AF65-F5344CB8AC3E}">
        <p14:creationId xmlns:p14="http://schemas.microsoft.com/office/powerpoint/2010/main" val="30533821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A310A7-B8B4-2D3D-554C-9034774BC34D}"/>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899C666F-A6A6-FEA5-C68B-E794C0BB4D33}"/>
              </a:ext>
            </a:extLst>
          </p:cNvPr>
          <p:cNvSpPr>
            <a:spLocks noGrp="1"/>
          </p:cNvSpPr>
          <p:nvPr>
            <p:ph type="title"/>
          </p:nvPr>
        </p:nvSpPr>
        <p:spPr/>
        <p:txBody>
          <a:bodyPr/>
          <a:lstStyle/>
          <a:p>
            <a:r>
              <a:rPr lang="es-BO" dirty="0">
                <a:effectLst/>
              </a:rPr>
              <a:t>Hipotálamo</a:t>
            </a:r>
            <a:br>
              <a:rPr lang="es-BO" dirty="0">
                <a:effectLst/>
              </a:rPr>
            </a:br>
            <a:endParaRPr lang="es-MX" dirty="0">
              <a:effectLst/>
            </a:endParaRPr>
          </a:p>
        </p:txBody>
      </p:sp>
      <p:sp>
        <p:nvSpPr>
          <p:cNvPr id="3" name="Marcador de contenido 2">
            <a:extLst>
              <a:ext uri="{FF2B5EF4-FFF2-40B4-BE49-F238E27FC236}">
                <a16:creationId xmlns:a16="http://schemas.microsoft.com/office/drawing/2014/main" id="{A1D27FFF-E6EB-CC3D-6972-A2B0BCD47B89}"/>
              </a:ext>
            </a:extLst>
          </p:cNvPr>
          <p:cNvSpPr>
            <a:spLocks noGrp="1"/>
          </p:cNvSpPr>
          <p:nvPr>
            <p:ph idx="1"/>
          </p:nvPr>
        </p:nvSpPr>
        <p:spPr/>
        <p:txBody>
          <a:bodyPr>
            <a:normAutofit fontScale="92500" lnSpcReduction="10000"/>
          </a:bodyPr>
          <a:lstStyle/>
          <a:p>
            <a:r>
              <a:rPr lang="es-MX" dirty="0">
                <a:effectLst/>
              </a:rPr>
              <a:t>centro de control clave para regular la masa de adipocitos.</a:t>
            </a:r>
            <a:endParaRPr lang="es-MX" baseline="30000" dirty="0">
              <a:effectLst/>
            </a:endParaRPr>
          </a:p>
          <a:p>
            <a:r>
              <a:rPr lang="es-MX" dirty="0">
                <a:effectLst/>
              </a:rPr>
              <a:t>Contiene grupos especializados de neuronas, incluido el núcleo arqueado que alberga dos poblaciones distintas de neuronas: neuronas </a:t>
            </a:r>
            <a:r>
              <a:rPr lang="es-MX" dirty="0" err="1">
                <a:effectLst/>
              </a:rPr>
              <a:t>orexigénicas</a:t>
            </a:r>
            <a:r>
              <a:rPr lang="es-MX" dirty="0">
                <a:effectLst/>
              </a:rPr>
              <a:t> (estimulantes del apetito) que producen el neuropéptido Y (NPY) y el péptido relacionado con el agutí (</a:t>
            </a:r>
            <a:r>
              <a:rPr lang="es-MX" dirty="0" err="1">
                <a:effectLst/>
              </a:rPr>
              <a:t>AgRP</a:t>
            </a:r>
            <a:r>
              <a:rPr lang="es-MX" dirty="0">
                <a:effectLst/>
              </a:rPr>
              <a:t>), y neuronas </a:t>
            </a:r>
            <a:r>
              <a:rPr lang="es-MX" dirty="0" err="1">
                <a:effectLst/>
              </a:rPr>
              <a:t>anorexigénicas</a:t>
            </a:r>
            <a:r>
              <a:rPr lang="es-MX" dirty="0">
                <a:effectLst/>
              </a:rPr>
              <a:t> (supresoras del apetito) que producen </a:t>
            </a:r>
            <a:r>
              <a:rPr lang="es-MX" dirty="0" err="1">
                <a:effectLst/>
              </a:rPr>
              <a:t>proopiomelanocortina</a:t>
            </a:r>
            <a:r>
              <a:rPr lang="es-MX" dirty="0">
                <a:effectLst/>
              </a:rPr>
              <a:t> (POMC) y transcripción regulada por cocaína y anfetamina (CART). </a:t>
            </a:r>
          </a:p>
          <a:p>
            <a:r>
              <a:rPr lang="es-MX" dirty="0">
                <a:effectLst/>
              </a:rPr>
              <a:t>Los niveles elevados de NPY y </a:t>
            </a:r>
            <a:r>
              <a:rPr lang="es-MX" dirty="0" err="1">
                <a:effectLst/>
              </a:rPr>
              <a:t>AgRP</a:t>
            </a:r>
            <a:r>
              <a:rPr lang="es-MX" dirty="0">
                <a:effectLst/>
              </a:rPr>
              <a:t> promueven la sobrealimentación y la disminución del gasto energético, mientras que la disminución de la expresión de POMC y CART da como resultado una menor saciedad y una mayor ingesta de alimentos. </a:t>
            </a:r>
            <a:endParaRPr lang="es-BO" dirty="0"/>
          </a:p>
        </p:txBody>
      </p:sp>
    </p:spTree>
    <p:extLst>
      <p:ext uri="{BB962C8B-B14F-4D97-AF65-F5344CB8AC3E}">
        <p14:creationId xmlns:p14="http://schemas.microsoft.com/office/powerpoint/2010/main" val="5069146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9EF20-B359-6007-9BC1-3BFFE57F3DE1}"/>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5F97FC1C-7AC0-3038-6082-B4CF30155AE3}"/>
              </a:ext>
            </a:extLst>
          </p:cNvPr>
          <p:cNvSpPr>
            <a:spLocks noGrp="1"/>
          </p:cNvSpPr>
          <p:nvPr>
            <p:ph type="title"/>
          </p:nvPr>
        </p:nvSpPr>
        <p:spPr/>
        <p:txBody>
          <a:bodyPr/>
          <a:lstStyle/>
          <a:p>
            <a:br>
              <a:rPr lang="es-BO" dirty="0">
                <a:effectLst/>
              </a:rPr>
            </a:br>
            <a:r>
              <a:rPr lang="es-MX" dirty="0">
                <a:effectLst/>
              </a:rPr>
              <a:t>Núcleo del tracto solitario (NTS)</a:t>
            </a:r>
            <a:br>
              <a:rPr lang="es-MX" dirty="0">
                <a:effectLst/>
              </a:rPr>
            </a:br>
            <a:endParaRPr lang="es-MX" dirty="0">
              <a:effectLst/>
            </a:endParaRPr>
          </a:p>
        </p:txBody>
      </p:sp>
      <p:sp>
        <p:nvSpPr>
          <p:cNvPr id="3" name="Marcador de contenido 2">
            <a:extLst>
              <a:ext uri="{FF2B5EF4-FFF2-40B4-BE49-F238E27FC236}">
                <a16:creationId xmlns:a16="http://schemas.microsoft.com/office/drawing/2014/main" id="{1E8D9C30-C6AC-F89E-BD52-C7C877482E9B}"/>
              </a:ext>
            </a:extLst>
          </p:cNvPr>
          <p:cNvSpPr>
            <a:spLocks noGrp="1"/>
          </p:cNvSpPr>
          <p:nvPr>
            <p:ph idx="1"/>
          </p:nvPr>
        </p:nvSpPr>
        <p:spPr/>
        <p:txBody>
          <a:bodyPr>
            <a:normAutofit/>
          </a:bodyPr>
          <a:lstStyle/>
          <a:p>
            <a:r>
              <a:rPr lang="es-MX" dirty="0">
                <a:effectLst/>
              </a:rPr>
              <a:t>Situadas en el rombencéfalo, estas neuronas reciben información sensorial </a:t>
            </a:r>
            <a:r>
              <a:rPr lang="es-MX" dirty="0" err="1">
                <a:effectLst/>
              </a:rPr>
              <a:t>vagal</a:t>
            </a:r>
            <a:r>
              <a:rPr lang="es-MX" dirty="0">
                <a:effectLst/>
              </a:rPr>
              <a:t> que informa al cerebro de la presencia de alimentos ingeridos en el tracto gastrointestinal. </a:t>
            </a:r>
          </a:p>
          <a:p>
            <a:r>
              <a:rPr lang="es-MX" dirty="0">
                <a:effectLst/>
              </a:rPr>
              <a:t>Las neuronas NTS expresan de forma única el gen del </a:t>
            </a:r>
            <a:r>
              <a:rPr lang="es-MX" dirty="0" err="1">
                <a:effectLst/>
              </a:rPr>
              <a:t>proglucagón</a:t>
            </a:r>
            <a:r>
              <a:rPr lang="es-MX" dirty="0">
                <a:effectLst/>
              </a:rPr>
              <a:t> para la expresión de GLP-1 y transmiten ese péptido a múltiples sitios del cerebro que expresan el receptor de GLP-1. </a:t>
            </a:r>
          </a:p>
          <a:p>
            <a:r>
              <a:rPr lang="es-MX" dirty="0">
                <a:effectLst/>
              </a:rPr>
              <a:t>NTS expresan receptores para múltiples péptidos de saciedad como la leptina, la melanocortina y el GLP-1, y son contribuyentes clave al control de la saciedad.</a:t>
            </a:r>
            <a:endParaRPr lang="es-BO" dirty="0"/>
          </a:p>
        </p:txBody>
      </p:sp>
    </p:spTree>
    <p:extLst>
      <p:ext uri="{BB962C8B-B14F-4D97-AF65-F5344CB8AC3E}">
        <p14:creationId xmlns:p14="http://schemas.microsoft.com/office/powerpoint/2010/main" val="13177440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016B79-2395-677F-C87B-C2DFE0616C72}"/>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54923BC-F03D-6F0B-D4EC-AEB7BDA85CB3}"/>
              </a:ext>
            </a:extLst>
          </p:cNvPr>
          <p:cNvSpPr>
            <a:spLocks noGrp="1"/>
          </p:cNvSpPr>
          <p:nvPr>
            <p:ph type="title"/>
          </p:nvPr>
        </p:nvSpPr>
        <p:spPr/>
        <p:txBody>
          <a:bodyPr>
            <a:normAutofit fontScale="90000"/>
          </a:bodyPr>
          <a:lstStyle/>
          <a:p>
            <a:r>
              <a:rPr lang="es-BO" dirty="0">
                <a:effectLst/>
              </a:rPr>
              <a:t>Núcleo accumbens (</a:t>
            </a:r>
            <a:r>
              <a:rPr lang="es-BO" dirty="0" err="1">
                <a:effectLst/>
              </a:rPr>
              <a:t>NAc</a:t>
            </a:r>
            <a:r>
              <a:rPr lang="es-BO" dirty="0">
                <a:effectLst/>
              </a:rPr>
              <a:t>), </a:t>
            </a:r>
            <a:r>
              <a:rPr lang="es-MX" dirty="0">
                <a:effectLst/>
              </a:rPr>
              <a:t>Área tegmental ventral (ATV), Amígdala</a:t>
            </a:r>
            <a:br>
              <a:rPr lang="es-MX" dirty="0">
                <a:effectLst/>
              </a:rPr>
            </a:br>
            <a:br>
              <a:rPr lang="es-MX" dirty="0">
                <a:effectLst/>
              </a:rPr>
            </a:br>
            <a:endParaRPr lang="es-BO" dirty="0">
              <a:effectLst/>
            </a:endParaRPr>
          </a:p>
        </p:txBody>
      </p:sp>
      <p:sp>
        <p:nvSpPr>
          <p:cNvPr id="3" name="Marcador de contenido 2">
            <a:extLst>
              <a:ext uri="{FF2B5EF4-FFF2-40B4-BE49-F238E27FC236}">
                <a16:creationId xmlns:a16="http://schemas.microsoft.com/office/drawing/2014/main" id="{B5DFED71-C156-C56B-0DF6-855B1CBAF34D}"/>
              </a:ext>
            </a:extLst>
          </p:cNvPr>
          <p:cNvSpPr>
            <a:spLocks noGrp="1"/>
          </p:cNvSpPr>
          <p:nvPr>
            <p:ph idx="1"/>
          </p:nvPr>
        </p:nvSpPr>
        <p:spPr>
          <a:xfrm>
            <a:off x="1141413" y="2139193"/>
            <a:ext cx="9905998" cy="3652007"/>
          </a:xfrm>
        </p:spPr>
        <p:txBody>
          <a:bodyPr>
            <a:normAutofit fontScale="92500" lnSpcReduction="10000"/>
          </a:bodyPr>
          <a:lstStyle/>
          <a:p>
            <a:r>
              <a:rPr lang="es-MX" dirty="0">
                <a:effectLst/>
              </a:rPr>
              <a:t>La </a:t>
            </a:r>
            <a:r>
              <a:rPr lang="es-MX" dirty="0" err="1">
                <a:effectLst/>
              </a:rPr>
              <a:t>NAc</a:t>
            </a:r>
            <a:r>
              <a:rPr lang="es-MX" dirty="0">
                <a:effectLst/>
              </a:rPr>
              <a:t> es una estructura subcortical asociada con el sistema de recompensa del cerebro, que desempeña un papel en el refuerzo de conductas relacionadas con la ingesta de alimentos. En la obesidad, puede haber cambios en la señalización de la dopamina dentro del </a:t>
            </a:r>
            <a:r>
              <a:rPr lang="es-MX" dirty="0" err="1">
                <a:effectLst/>
              </a:rPr>
              <a:t>NAc</a:t>
            </a:r>
            <a:r>
              <a:rPr lang="es-MX" dirty="0">
                <a:effectLst/>
              </a:rPr>
              <a:t>, lo que lleva a un procesamiento de recompensa alterado y a un mayor deseo de alimentos altamente sabrosos y ricos en calorías. </a:t>
            </a:r>
          </a:p>
          <a:p>
            <a:r>
              <a:rPr lang="es-MX" dirty="0">
                <a:effectLst/>
              </a:rPr>
              <a:t>El VTA contiene neuronas dopaminérgicas que se proyectan a la </a:t>
            </a:r>
            <a:r>
              <a:rPr lang="es-MX" dirty="0" err="1">
                <a:effectLst/>
              </a:rPr>
              <a:t>NAc</a:t>
            </a:r>
            <a:r>
              <a:rPr lang="es-MX" dirty="0">
                <a:effectLst/>
              </a:rPr>
              <a:t> y otras regiones del cerebro, incluida la corteza prefrontal. En la obesidad, puede haber desregulación en la señalización dopaminérgica del VTA, lo que contribuye al refuerzo de las conductas de comer en exceso.</a:t>
            </a:r>
          </a:p>
          <a:p>
            <a:r>
              <a:rPr lang="es-MX" dirty="0">
                <a:effectLst/>
              </a:rPr>
              <a:t>La amígdala participa en el procesamiento de las emociones, incluidas las relacionadas con la comida. En las personas con obesidad hay un mayor impulso emocional para comer, incluso en ausencia de hambre fisiológica percibida. </a:t>
            </a:r>
            <a:endParaRPr lang="es-BO" dirty="0"/>
          </a:p>
        </p:txBody>
      </p:sp>
    </p:spTree>
    <p:extLst>
      <p:ext uri="{BB962C8B-B14F-4D97-AF65-F5344CB8AC3E}">
        <p14:creationId xmlns:p14="http://schemas.microsoft.com/office/powerpoint/2010/main" val="13721167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44BD54-03E3-D141-25F4-C2F1665F9F52}"/>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AAC209E1-23CD-F01D-3B90-64835D5D2971}"/>
              </a:ext>
            </a:extLst>
          </p:cNvPr>
          <p:cNvSpPr>
            <a:spLocks noGrp="1"/>
          </p:cNvSpPr>
          <p:nvPr>
            <p:ph type="title"/>
          </p:nvPr>
        </p:nvSpPr>
        <p:spPr/>
        <p:txBody>
          <a:bodyPr/>
          <a:lstStyle/>
          <a:p>
            <a:r>
              <a:rPr lang="es-MX" dirty="0">
                <a:effectLst/>
              </a:rPr>
              <a:t>Hipocampo y Corteza prefrontal</a:t>
            </a:r>
            <a:br>
              <a:rPr lang="es-MX" dirty="0">
                <a:effectLst/>
              </a:rPr>
            </a:br>
            <a:br>
              <a:rPr lang="es-MX" dirty="0">
                <a:effectLst/>
              </a:rPr>
            </a:br>
            <a:endParaRPr lang="es-BO" dirty="0">
              <a:effectLst/>
            </a:endParaRPr>
          </a:p>
        </p:txBody>
      </p:sp>
      <p:sp>
        <p:nvSpPr>
          <p:cNvPr id="3" name="Marcador de contenido 2">
            <a:extLst>
              <a:ext uri="{FF2B5EF4-FFF2-40B4-BE49-F238E27FC236}">
                <a16:creationId xmlns:a16="http://schemas.microsoft.com/office/drawing/2014/main" id="{B6A8D55C-BDAC-3689-0476-28834491E505}"/>
              </a:ext>
            </a:extLst>
          </p:cNvPr>
          <p:cNvSpPr>
            <a:spLocks noGrp="1"/>
          </p:cNvSpPr>
          <p:nvPr>
            <p:ph idx="1"/>
          </p:nvPr>
        </p:nvSpPr>
        <p:spPr>
          <a:xfrm>
            <a:off x="1141413" y="2331439"/>
            <a:ext cx="9905998" cy="3124201"/>
          </a:xfrm>
        </p:spPr>
        <p:txBody>
          <a:bodyPr>
            <a:normAutofit/>
          </a:bodyPr>
          <a:lstStyle/>
          <a:p>
            <a:pPr marL="0" indent="0">
              <a:buNone/>
            </a:pPr>
            <a:endParaRPr lang="es-MX" dirty="0">
              <a:effectLst/>
            </a:endParaRPr>
          </a:p>
          <a:p>
            <a:r>
              <a:rPr lang="es-MX" dirty="0">
                <a:effectLst/>
              </a:rPr>
              <a:t>El hipocampo está asociado con la memoria y el aprendizaje espacial. Si un paciente tiene obesidad, esto puede cambiar el hipocampo, afectando la memoria relacionada con los alimentos y los procesos cognitivos, influyendo potencialmente en las conductas alimentarias.</a:t>
            </a:r>
          </a:p>
          <a:p>
            <a:r>
              <a:rPr lang="es-MX" dirty="0">
                <a:effectLst/>
              </a:rPr>
              <a:t>Corteza prefrontal es una región del cerebro considerada ampliamente como asociada con el control ejecutivo e importante para él. Esta región es crucial para el control inhibitorio basado en la cognición de la ingesta de alimentos.</a:t>
            </a:r>
          </a:p>
          <a:p>
            <a:endParaRPr lang="es-BO" dirty="0"/>
          </a:p>
        </p:txBody>
      </p:sp>
    </p:spTree>
    <p:extLst>
      <p:ext uri="{BB962C8B-B14F-4D97-AF65-F5344CB8AC3E}">
        <p14:creationId xmlns:p14="http://schemas.microsoft.com/office/powerpoint/2010/main" val="35611134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ADA3F8-F83F-1427-3044-5D04321F49F1}"/>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2BAC837A-87C4-7AFA-36BC-CE1828B3ECC1}"/>
              </a:ext>
            </a:extLst>
          </p:cNvPr>
          <p:cNvSpPr>
            <a:spLocks noGrp="1"/>
          </p:cNvSpPr>
          <p:nvPr>
            <p:ph type="title"/>
          </p:nvPr>
        </p:nvSpPr>
        <p:spPr/>
        <p:txBody>
          <a:bodyPr/>
          <a:lstStyle/>
          <a:p>
            <a:r>
              <a:rPr lang="es-BO" dirty="0">
                <a:effectLst/>
              </a:rPr>
              <a:t>Acumulación ectópica de lípidos</a:t>
            </a:r>
          </a:p>
        </p:txBody>
      </p:sp>
      <p:sp>
        <p:nvSpPr>
          <p:cNvPr id="3" name="Marcador de contenido 2">
            <a:extLst>
              <a:ext uri="{FF2B5EF4-FFF2-40B4-BE49-F238E27FC236}">
                <a16:creationId xmlns:a16="http://schemas.microsoft.com/office/drawing/2014/main" id="{5776DA71-60C6-38D9-BFC8-E3CB42D73007}"/>
              </a:ext>
            </a:extLst>
          </p:cNvPr>
          <p:cNvSpPr>
            <a:spLocks noGrp="1"/>
          </p:cNvSpPr>
          <p:nvPr>
            <p:ph idx="1"/>
          </p:nvPr>
        </p:nvSpPr>
        <p:spPr/>
        <p:txBody>
          <a:bodyPr>
            <a:normAutofit/>
          </a:bodyPr>
          <a:lstStyle/>
          <a:p>
            <a:r>
              <a:rPr lang="es-MX" dirty="0">
                <a:effectLst/>
              </a:rPr>
              <a:t>Múltiples órganos pueden acumular un exceso de lípidos tanto intersticial como intracelularmente en respuesta a una carga energética prolongada. El hígado y el músculo esquelético son sitios primarios de acumulación ectópica de lípidos. Se puede observar un aumento de los lípidos ectópicos a las pocas horas de exceder la tasa de incorporación de tejido adiposo y puede disminuir con relativa rapidez en condiciones hipocalóricas. </a:t>
            </a:r>
          </a:p>
          <a:p>
            <a:r>
              <a:rPr lang="es-MX" dirty="0">
                <a:effectLst/>
              </a:rPr>
              <a:t>Los lípidos ectópicos generalmente se asocian con la aparición y progresión tanto de la resistencia a la insulina como de la inflamación. </a:t>
            </a:r>
            <a:endParaRPr lang="es-BO" dirty="0"/>
          </a:p>
        </p:txBody>
      </p:sp>
    </p:spTree>
    <p:extLst>
      <p:ext uri="{BB962C8B-B14F-4D97-AF65-F5344CB8AC3E}">
        <p14:creationId xmlns:p14="http://schemas.microsoft.com/office/powerpoint/2010/main" val="42274152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8BECD-74E2-2F2E-5895-71DB6EFCF8D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0F42B4AF-BDE2-7A5B-80C6-01E9A4F0BA5A}"/>
              </a:ext>
            </a:extLst>
          </p:cNvPr>
          <p:cNvSpPr>
            <a:spLocks noGrp="1"/>
          </p:cNvSpPr>
          <p:nvPr>
            <p:ph type="title"/>
          </p:nvPr>
        </p:nvSpPr>
        <p:spPr/>
        <p:txBody>
          <a:bodyPr/>
          <a:lstStyle/>
          <a:p>
            <a:r>
              <a:rPr lang="es-BO" dirty="0">
                <a:effectLst/>
              </a:rPr>
              <a:t>Resistencia a la insulina</a:t>
            </a:r>
          </a:p>
        </p:txBody>
      </p:sp>
      <p:sp>
        <p:nvSpPr>
          <p:cNvPr id="3" name="Marcador de contenido 2">
            <a:extLst>
              <a:ext uri="{FF2B5EF4-FFF2-40B4-BE49-F238E27FC236}">
                <a16:creationId xmlns:a16="http://schemas.microsoft.com/office/drawing/2014/main" id="{E94C98D6-3558-242F-503E-C07930D33D61}"/>
              </a:ext>
            </a:extLst>
          </p:cNvPr>
          <p:cNvSpPr>
            <a:spLocks noGrp="1"/>
          </p:cNvSpPr>
          <p:nvPr>
            <p:ph idx="1"/>
          </p:nvPr>
        </p:nvSpPr>
        <p:spPr>
          <a:xfrm>
            <a:off x="1141413" y="2105637"/>
            <a:ext cx="9905998" cy="3685563"/>
          </a:xfrm>
        </p:spPr>
        <p:txBody>
          <a:bodyPr>
            <a:normAutofit fontScale="92500" lnSpcReduction="20000"/>
          </a:bodyPr>
          <a:lstStyle/>
          <a:p>
            <a:r>
              <a:rPr lang="es-MX" dirty="0">
                <a:effectLst/>
              </a:rPr>
              <a:t>La obesidad no es suficiente ni necesaria para el desarrollo de la resistencia a la insulina y la progresión de la enfermedad </a:t>
            </a:r>
            <a:r>
              <a:rPr lang="es-MX" dirty="0" err="1">
                <a:effectLst/>
              </a:rPr>
              <a:t>cardiometabólica</a:t>
            </a:r>
            <a:r>
              <a:rPr lang="es-MX" dirty="0">
                <a:effectLst/>
              </a:rPr>
              <a:t>. </a:t>
            </a:r>
          </a:p>
          <a:p>
            <a:r>
              <a:rPr lang="es-MX" dirty="0">
                <a:effectLst/>
              </a:rPr>
              <a:t>Las personas delgadas pueden ser resistentes a la insulina y, a la inversa, las personas con obesidad pueden ser sensibles a la insulina sin un mayor riesgo de padecer diabetes o enfermedades cardiovasculares en el futuro.</a:t>
            </a:r>
          </a:p>
          <a:p>
            <a:r>
              <a:rPr lang="es-MX" dirty="0">
                <a:effectLst/>
              </a:rPr>
              <a:t>Para alguien con resistencia a la insulina, los efectos pueden ser subclínicos durante gran parte de su vida, pero eventualmente dan lugar a manifestaciones clínicas como prediabetes, dislipidemia, hipertensión, síndrome metabólico y esteatosis hepática, lo que contribuye al desarrollo de diabetes tipo 2, enfermedad cardiovascular y enfermedad hepática </a:t>
            </a:r>
            <a:r>
              <a:rPr lang="es-MX" dirty="0" err="1">
                <a:effectLst/>
              </a:rPr>
              <a:t>esteatótica</a:t>
            </a:r>
            <a:r>
              <a:rPr lang="es-MX" dirty="0">
                <a:effectLst/>
              </a:rPr>
              <a:t> asociada a disfunción metabólica (MASLD). </a:t>
            </a:r>
          </a:p>
          <a:p>
            <a:r>
              <a:rPr lang="es-MX" dirty="0">
                <a:effectLst/>
              </a:rPr>
              <a:t>tejido adiposo inflamado disfuncional, acumulación de grasa ectópica, estrés hemodinámico y disfunción endotelial.</a:t>
            </a:r>
          </a:p>
          <a:p>
            <a:r>
              <a:rPr lang="es-MX" dirty="0">
                <a:effectLst/>
              </a:rPr>
              <a:t>aumento de la lipólisis y la liberación de ácidos grasos libres. </a:t>
            </a:r>
          </a:p>
        </p:txBody>
      </p:sp>
    </p:spTree>
    <p:extLst>
      <p:ext uri="{BB962C8B-B14F-4D97-AF65-F5344CB8AC3E}">
        <p14:creationId xmlns:p14="http://schemas.microsoft.com/office/powerpoint/2010/main" val="23273509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F10AA-B6E5-0B3E-5959-2F88A78984F3}"/>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957931FF-1B1A-BE65-92A5-697D8EBD4E01}"/>
              </a:ext>
            </a:extLst>
          </p:cNvPr>
          <p:cNvSpPr>
            <a:spLocks noGrp="1"/>
          </p:cNvSpPr>
          <p:nvPr>
            <p:ph type="title"/>
          </p:nvPr>
        </p:nvSpPr>
        <p:spPr/>
        <p:txBody>
          <a:bodyPr/>
          <a:lstStyle/>
          <a:p>
            <a:r>
              <a:rPr lang="es-BO" dirty="0">
                <a:effectLst/>
              </a:rPr>
              <a:t>Resistencia a la insulina</a:t>
            </a:r>
          </a:p>
        </p:txBody>
      </p:sp>
      <p:sp>
        <p:nvSpPr>
          <p:cNvPr id="3" name="Marcador de contenido 2">
            <a:extLst>
              <a:ext uri="{FF2B5EF4-FFF2-40B4-BE49-F238E27FC236}">
                <a16:creationId xmlns:a16="http://schemas.microsoft.com/office/drawing/2014/main" id="{715C91B7-8889-C1E7-40C8-7A155E50E596}"/>
              </a:ext>
            </a:extLst>
          </p:cNvPr>
          <p:cNvSpPr>
            <a:spLocks noGrp="1"/>
          </p:cNvSpPr>
          <p:nvPr>
            <p:ph idx="1"/>
          </p:nvPr>
        </p:nvSpPr>
        <p:spPr>
          <a:xfrm>
            <a:off x="1141413" y="2105637"/>
            <a:ext cx="9905998" cy="3685563"/>
          </a:xfrm>
        </p:spPr>
        <p:txBody>
          <a:bodyPr>
            <a:normAutofit fontScale="92500" lnSpcReduction="20000"/>
          </a:bodyPr>
          <a:lstStyle/>
          <a:p>
            <a:r>
              <a:rPr lang="es-MX" dirty="0">
                <a:effectLst/>
              </a:rPr>
              <a:t>resistencia a la insulina hepática, esteatosis hepática y aumento de la gluconeogénesis y la producción de glucosa hepática, lo que contribuye al aumento de la glucosa en sangre en ayunas. </a:t>
            </a:r>
          </a:p>
          <a:p>
            <a:r>
              <a:rPr lang="es-MX" dirty="0">
                <a:effectLst/>
              </a:rPr>
              <a:t>La acumulación excesiva de ácidos grasos libres en los músculos esqueléticos contribuye a la intolerancia sistémica a la glucosa. </a:t>
            </a:r>
          </a:p>
          <a:p>
            <a:r>
              <a:rPr lang="es-MX" dirty="0">
                <a:effectLst/>
              </a:rPr>
              <a:t>Compensación de las células β pancreáticas secretan una mayor cantidad de insulina (es decir, hiperinsulinemia). </a:t>
            </a:r>
          </a:p>
          <a:p>
            <a:r>
              <a:rPr lang="es-MX" dirty="0">
                <a:effectLst/>
              </a:rPr>
              <a:t>Los individuos predispuestos a la glucotoxicidad y </a:t>
            </a:r>
            <a:r>
              <a:rPr lang="es-MX" dirty="0" err="1">
                <a:effectLst/>
              </a:rPr>
              <a:t>lipotoxicidad</a:t>
            </a:r>
            <a:r>
              <a:rPr lang="es-MX" dirty="0">
                <a:effectLst/>
              </a:rPr>
              <a:t> de las células β tienen una disminución gradual en la secreción de insulina, que se vuelve insuficiente para el metabolismo normal de la glucosa y las proteínas y lípidos.</a:t>
            </a:r>
            <a:endParaRPr lang="es-MX" baseline="30000" dirty="0">
              <a:effectLst/>
            </a:endParaRPr>
          </a:p>
          <a:p>
            <a:r>
              <a:rPr lang="es-MX" dirty="0">
                <a:effectLst/>
              </a:rPr>
              <a:t>la hiperinsulinemia puede contribuir a ciertas complicaciones de la obesidad o enfermedades relacionadas, incluidos trastornos hormonales relacionados con las hormonas sexuales y el cáncer (es decir, el efecto </a:t>
            </a:r>
            <a:r>
              <a:rPr lang="es-MX" dirty="0" err="1">
                <a:effectLst/>
              </a:rPr>
              <a:t>mitogénico</a:t>
            </a:r>
            <a:r>
              <a:rPr lang="es-MX" dirty="0">
                <a:effectLst/>
              </a:rPr>
              <a:t> de la insulina).</a:t>
            </a:r>
            <a:endParaRPr lang="es-BO" dirty="0"/>
          </a:p>
        </p:txBody>
      </p:sp>
    </p:spTree>
    <p:extLst>
      <p:ext uri="{BB962C8B-B14F-4D97-AF65-F5344CB8AC3E}">
        <p14:creationId xmlns:p14="http://schemas.microsoft.com/office/powerpoint/2010/main" val="2380437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DDB1FE-CAA0-C85F-0E0A-CD627CC7F4A2}"/>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A5E8DDEA-A3D6-BC90-3B46-FDA2CFD0F86F}"/>
              </a:ext>
            </a:extLst>
          </p:cNvPr>
          <p:cNvSpPr>
            <a:spLocks noGrp="1"/>
          </p:cNvSpPr>
          <p:nvPr>
            <p:ph type="title"/>
          </p:nvPr>
        </p:nvSpPr>
        <p:spPr/>
        <p:txBody>
          <a:bodyPr/>
          <a:lstStyle/>
          <a:p>
            <a:r>
              <a:rPr lang="es-BO" dirty="0">
                <a:effectLst/>
              </a:rPr>
              <a:t>Inflamación y microbiota intestina</a:t>
            </a:r>
          </a:p>
        </p:txBody>
      </p:sp>
      <p:sp>
        <p:nvSpPr>
          <p:cNvPr id="3" name="Marcador de contenido 2">
            <a:extLst>
              <a:ext uri="{FF2B5EF4-FFF2-40B4-BE49-F238E27FC236}">
                <a16:creationId xmlns:a16="http://schemas.microsoft.com/office/drawing/2014/main" id="{CF034FBF-2487-9E75-B045-C4536D2B6BED}"/>
              </a:ext>
            </a:extLst>
          </p:cNvPr>
          <p:cNvSpPr>
            <a:spLocks noGrp="1"/>
          </p:cNvSpPr>
          <p:nvPr>
            <p:ph idx="1"/>
          </p:nvPr>
        </p:nvSpPr>
        <p:spPr/>
        <p:txBody>
          <a:bodyPr>
            <a:normAutofit fontScale="92500" lnSpcReduction="10000"/>
          </a:bodyPr>
          <a:lstStyle/>
          <a:p>
            <a:r>
              <a:rPr lang="es-MX" dirty="0">
                <a:effectLst/>
              </a:rPr>
              <a:t>La composición y funcionalidad de la microbiota intestinal se alteran en la obesidad, sesgándose hacia una mayor abundancia de Proteobacteria y </a:t>
            </a:r>
            <a:r>
              <a:rPr lang="es-MX" dirty="0" err="1">
                <a:effectLst/>
              </a:rPr>
              <a:t>Firmicutes</a:t>
            </a:r>
            <a:r>
              <a:rPr lang="es-MX" dirty="0">
                <a:effectLst/>
              </a:rPr>
              <a:t>.</a:t>
            </a:r>
            <a:r>
              <a:rPr lang="es-MX" baseline="30000" dirty="0">
                <a:effectLst/>
              </a:rPr>
              <a:t> </a:t>
            </a:r>
          </a:p>
          <a:p>
            <a:r>
              <a:rPr lang="es-MX" dirty="0">
                <a:effectLst/>
              </a:rPr>
              <a:t> El aumento de la permeabilidad intestinal a productos bacterianos como el lipopolisacárido (un potente estímulo inflamatorio) también ocurre con mayor frecuencia en personas con obesidad.</a:t>
            </a:r>
            <a:r>
              <a:rPr lang="es-MX" baseline="30000" dirty="0">
                <a:effectLst/>
              </a:rPr>
              <a:t> </a:t>
            </a:r>
          </a:p>
          <a:p>
            <a:r>
              <a:rPr lang="es-MX" dirty="0">
                <a:effectLst/>
              </a:rPr>
              <a:t>estímulo inflamatorio es constante, lo que resulta en el reclutamiento y activación crónica de leucocitos mononucleares para restaurar la función tisular y contener el daño. </a:t>
            </a:r>
          </a:p>
          <a:p>
            <a:r>
              <a:rPr lang="es-MX" dirty="0">
                <a:effectLst/>
              </a:rPr>
              <a:t> En consecuencia, la obesidad funciona como un estado de inflamación crónica que se origina en el tejido adiposo pero que también ocurre sistémicamente.</a:t>
            </a:r>
            <a:endParaRPr lang="es-BO" dirty="0"/>
          </a:p>
        </p:txBody>
      </p:sp>
    </p:spTree>
    <p:extLst>
      <p:ext uri="{BB962C8B-B14F-4D97-AF65-F5344CB8AC3E}">
        <p14:creationId xmlns:p14="http://schemas.microsoft.com/office/powerpoint/2010/main" val="12962363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A85EA7-95B3-1DEC-B570-CD5BC7CC6A8F}"/>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20A4B81D-9F5C-1631-1F94-F1E4FAC23853}"/>
              </a:ext>
            </a:extLst>
          </p:cNvPr>
          <p:cNvSpPr>
            <a:spLocks noGrp="1"/>
          </p:cNvSpPr>
          <p:nvPr>
            <p:ph type="title"/>
          </p:nvPr>
        </p:nvSpPr>
        <p:spPr/>
        <p:txBody>
          <a:bodyPr/>
          <a:lstStyle/>
          <a:p>
            <a:r>
              <a:rPr lang="es-MX" dirty="0"/>
              <a:t>diagnóstico</a:t>
            </a:r>
            <a:endParaRPr lang="es-BO" dirty="0"/>
          </a:p>
        </p:txBody>
      </p:sp>
      <p:pic>
        <p:nvPicPr>
          <p:cNvPr id="5" name="Marcador de contenido 4">
            <a:extLst>
              <a:ext uri="{FF2B5EF4-FFF2-40B4-BE49-F238E27FC236}">
                <a16:creationId xmlns:a16="http://schemas.microsoft.com/office/drawing/2014/main" id="{0A338456-EDE7-E298-7380-DB7E6A85A84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16029" y="2248250"/>
            <a:ext cx="6666749" cy="3542950"/>
          </a:xfrm>
        </p:spPr>
      </p:pic>
    </p:spTree>
    <p:extLst>
      <p:ext uri="{BB962C8B-B14F-4D97-AF65-F5344CB8AC3E}">
        <p14:creationId xmlns:p14="http://schemas.microsoft.com/office/powerpoint/2010/main" val="29493205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2A83E-FA3F-7BEB-DEE6-DA707BDADC7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85D0BC23-0709-590F-62AD-EBF7A869416C}"/>
              </a:ext>
            </a:extLst>
          </p:cNvPr>
          <p:cNvSpPr>
            <a:spLocks noGrp="1"/>
          </p:cNvSpPr>
          <p:nvPr>
            <p:ph type="title"/>
          </p:nvPr>
        </p:nvSpPr>
        <p:spPr/>
        <p:txBody>
          <a:bodyPr/>
          <a:lstStyle/>
          <a:p>
            <a:r>
              <a:rPr lang="es-MX" dirty="0"/>
              <a:t>Estado de obesidad</a:t>
            </a:r>
          </a:p>
        </p:txBody>
      </p:sp>
      <p:pic>
        <p:nvPicPr>
          <p:cNvPr id="5" name="Marcador de contenido 4">
            <a:extLst>
              <a:ext uri="{FF2B5EF4-FFF2-40B4-BE49-F238E27FC236}">
                <a16:creationId xmlns:a16="http://schemas.microsoft.com/office/drawing/2014/main" id="{A061C0A3-6A14-B918-B0D9-E71B066BA54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84466" y="2768367"/>
            <a:ext cx="8168578" cy="2470383"/>
          </a:xfrm>
        </p:spPr>
      </p:pic>
    </p:spTree>
    <p:extLst>
      <p:ext uri="{BB962C8B-B14F-4D97-AF65-F5344CB8AC3E}">
        <p14:creationId xmlns:p14="http://schemas.microsoft.com/office/powerpoint/2010/main" val="39184289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67820-E188-60A9-A960-DAF6769C818E}"/>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60684A8F-D9DC-3B64-F157-583AE0E47957}"/>
              </a:ext>
            </a:extLst>
          </p:cNvPr>
          <p:cNvSpPr>
            <a:spLocks noGrp="1"/>
          </p:cNvSpPr>
          <p:nvPr>
            <p:ph type="title"/>
          </p:nvPr>
        </p:nvSpPr>
        <p:spPr/>
        <p:txBody>
          <a:bodyPr/>
          <a:lstStyle/>
          <a:p>
            <a:r>
              <a:rPr lang="es-MX" dirty="0"/>
              <a:t>Obesidad clínica</a:t>
            </a:r>
            <a:endParaRPr lang="es-BO" dirty="0"/>
          </a:p>
        </p:txBody>
      </p:sp>
      <p:pic>
        <p:nvPicPr>
          <p:cNvPr id="5" name="Imagen 4">
            <a:extLst>
              <a:ext uri="{FF2B5EF4-FFF2-40B4-BE49-F238E27FC236}">
                <a16:creationId xmlns:a16="http://schemas.microsoft.com/office/drawing/2014/main" id="{8F48A98D-6A3F-71C2-377E-1C5EE9F261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2093" y="2600588"/>
            <a:ext cx="8839207" cy="2296704"/>
          </a:xfrm>
          <a:prstGeom prst="rect">
            <a:avLst/>
          </a:prstGeom>
        </p:spPr>
      </p:pic>
    </p:spTree>
    <p:extLst>
      <p:ext uri="{BB962C8B-B14F-4D97-AF65-F5344CB8AC3E}">
        <p14:creationId xmlns:p14="http://schemas.microsoft.com/office/powerpoint/2010/main" val="13961416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137CA8-6543-93D9-46B9-63540A6E5E3E}"/>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535A57CE-AE4F-403B-B677-27E5763A2154}"/>
              </a:ext>
            </a:extLst>
          </p:cNvPr>
          <p:cNvSpPr>
            <a:spLocks noGrp="1"/>
          </p:cNvSpPr>
          <p:nvPr>
            <p:ph type="title"/>
          </p:nvPr>
        </p:nvSpPr>
        <p:spPr/>
        <p:txBody>
          <a:bodyPr/>
          <a:lstStyle/>
          <a:p>
            <a:r>
              <a:rPr lang="es-BO" dirty="0">
                <a:effectLst/>
              </a:rPr>
              <a:t>Musculoesquelético</a:t>
            </a:r>
          </a:p>
        </p:txBody>
      </p:sp>
      <p:sp>
        <p:nvSpPr>
          <p:cNvPr id="3" name="Marcador de contenido 2">
            <a:extLst>
              <a:ext uri="{FF2B5EF4-FFF2-40B4-BE49-F238E27FC236}">
                <a16:creationId xmlns:a16="http://schemas.microsoft.com/office/drawing/2014/main" id="{EE98604B-5D7B-BA84-C729-1044EBCC08D3}"/>
              </a:ext>
            </a:extLst>
          </p:cNvPr>
          <p:cNvSpPr>
            <a:spLocks noGrp="1"/>
          </p:cNvSpPr>
          <p:nvPr>
            <p:ph idx="1"/>
          </p:nvPr>
        </p:nvSpPr>
        <p:spPr/>
        <p:txBody>
          <a:bodyPr>
            <a:normAutofit/>
          </a:bodyPr>
          <a:lstStyle/>
          <a:p>
            <a:r>
              <a:rPr lang="es-MX" dirty="0">
                <a:effectLst/>
              </a:rPr>
              <a:t>La osteoartritis</a:t>
            </a:r>
          </a:p>
          <a:p>
            <a:r>
              <a:rPr lang="es-MX" dirty="0">
                <a:effectLst/>
              </a:rPr>
              <a:t>Los factores metabólicos e inflamatorios relacionados con el peso contribuyen a la carga mecánica directa. </a:t>
            </a:r>
          </a:p>
          <a:p>
            <a:r>
              <a:rPr lang="es-MX" dirty="0">
                <a:effectLst/>
              </a:rPr>
              <a:t>Puede producirse una disminución de las actividades de la vida diaria debido a restricciones de movimiento y </a:t>
            </a:r>
            <a:r>
              <a:rPr lang="es-MX" dirty="0" err="1">
                <a:effectLst/>
              </a:rPr>
              <a:t>desacondicionamiento</a:t>
            </a:r>
            <a:r>
              <a:rPr lang="es-MX" dirty="0">
                <a:effectLst/>
              </a:rPr>
              <a:t> del músculo esquelético, lo que provoca sarcopenia relacionada con la obesidad.</a:t>
            </a:r>
            <a:endParaRPr lang="es-BO" dirty="0"/>
          </a:p>
        </p:txBody>
      </p:sp>
    </p:spTree>
    <p:extLst>
      <p:ext uri="{BB962C8B-B14F-4D97-AF65-F5344CB8AC3E}">
        <p14:creationId xmlns:p14="http://schemas.microsoft.com/office/powerpoint/2010/main" val="33001708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FC2DE-BD87-371F-DCB2-0CDE57D94366}"/>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D1FEEEB7-17EA-8C1A-6E3F-EB7D909D2270}"/>
              </a:ext>
            </a:extLst>
          </p:cNvPr>
          <p:cNvSpPr>
            <a:spLocks noGrp="1"/>
          </p:cNvSpPr>
          <p:nvPr>
            <p:ph type="title"/>
          </p:nvPr>
        </p:nvSpPr>
        <p:spPr/>
        <p:txBody>
          <a:bodyPr/>
          <a:lstStyle/>
          <a:p>
            <a:r>
              <a:rPr lang="es-BO" dirty="0">
                <a:effectLst/>
              </a:rPr>
              <a:t>Vías respiratorias superiores</a:t>
            </a:r>
          </a:p>
        </p:txBody>
      </p:sp>
      <p:sp>
        <p:nvSpPr>
          <p:cNvPr id="3" name="Marcador de contenido 2">
            <a:extLst>
              <a:ext uri="{FF2B5EF4-FFF2-40B4-BE49-F238E27FC236}">
                <a16:creationId xmlns:a16="http://schemas.microsoft.com/office/drawing/2014/main" id="{4F7CDA77-7B55-574D-59A6-47B202A9259A}"/>
              </a:ext>
            </a:extLst>
          </p:cNvPr>
          <p:cNvSpPr>
            <a:spLocks noGrp="1"/>
          </p:cNvSpPr>
          <p:nvPr>
            <p:ph idx="1"/>
          </p:nvPr>
        </p:nvSpPr>
        <p:spPr/>
        <p:txBody>
          <a:bodyPr>
            <a:normAutofit/>
          </a:bodyPr>
          <a:lstStyle/>
          <a:p>
            <a:r>
              <a:rPr lang="es-MX" dirty="0">
                <a:effectLst/>
              </a:rPr>
              <a:t>trastornos respiratorios durante el sueño, que existen en un espectro que va desde ronquidos con mayor resistencia de las vías respiratorias superiores hasta apnea obstructiva del sueño y síndrome de hipoventilación por obesidad.</a:t>
            </a:r>
            <a:r>
              <a:rPr lang="es-MX" baseline="30000" dirty="0">
                <a:effectLst/>
              </a:rPr>
              <a:t> </a:t>
            </a:r>
          </a:p>
          <a:p>
            <a:r>
              <a:rPr lang="es-MX" dirty="0">
                <a:effectLst/>
              </a:rPr>
              <a:t>menor distensibilidad pulmonar de la pared torácica que conduce a un mayor trabajo respiratorio. </a:t>
            </a:r>
          </a:p>
          <a:p>
            <a:r>
              <a:rPr lang="es-MX" dirty="0">
                <a:effectLst/>
              </a:rPr>
              <a:t>La hipoxia recurrente y la activación asociada del sistema nervioso simpático y otras respuestas al estrés pueden contribuir a tasas más altas de hipertensión, síndrome metabólico y diabetes tipo 2 en personas con obesidad y trastornos respiratorios del sueño.</a:t>
            </a:r>
            <a:endParaRPr lang="es-BO" dirty="0"/>
          </a:p>
        </p:txBody>
      </p:sp>
    </p:spTree>
    <p:extLst>
      <p:ext uri="{BB962C8B-B14F-4D97-AF65-F5344CB8AC3E}">
        <p14:creationId xmlns:p14="http://schemas.microsoft.com/office/powerpoint/2010/main" val="16336524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FA1ED-DDBD-5BA0-A83A-5937C243569F}"/>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5B73BF2F-7427-FA6A-0A73-5736C268B0B1}"/>
              </a:ext>
            </a:extLst>
          </p:cNvPr>
          <p:cNvSpPr>
            <a:spLocks noGrp="1"/>
          </p:cNvSpPr>
          <p:nvPr>
            <p:ph type="title"/>
          </p:nvPr>
        </p:nvSpPr>
        <p:spPr/>
        <p:txBody>
          <a:bodyPr/>
          <a:lstStyle/>
          <a:p>
            <a:r>
              <a:rPr lang="es-BO" dirty="0">
                <a:effectLst/>
              </a:rPr>
              <a:t>Linfático</a:t>
            </a:r>
          </a:p>
        </p:txBody>
      </p:sp>
      <p:sp>
        <p:nvSpPr>
          <p:cNvPr id="3" name="Marcador de contenido 2">
            <a:extLst>
              <a:ext uri="{FF2B5EF4-FFF2-40B4-BE49-F238E27FC236}">
                <a16:creationId xmlns:a16="http://schemas.microsoft.com/office/drawing/2014/main" id="{0B5585B1-C14B-419B-8A21-F21E957FB2BF}"/>
              </a:ext>
            </a:extLst>
          </p:cNvPr>
          <p:cNvSpPr>
            <a:spLocks noGrp="1"/>
          </p:cNvSpPr>
          <p:nvPr>
            <p:ph idx="1"/>
          </p:nvPr>
        </p:nvSpPr>
        <p:spPr/>
        <p:txBody>
          <a:bodyPr>
            <a:normAutofit/>
          </a:bodyPr>
          <a:lstStyle/>
          <a:p>
            <a:r>
              <a:rPr lang="es-MX" dirty="0">
                <a:effectLst/>
              </a:rPr>
              <a:t>El linfedema de los miembros inferiores está fuertemente asociado con la obesidad severa, particularmente en las mujeres.</a:t>
            </a:r>
          </a:p>
          <a:p>
            <a:r>
              <a:rPr lang="es-MX" dirty="0">
                <a:effectLst/>
              </a:rPr>
              <a:t>disminución del rango de movimiento. </a:t>
            </a:r>
          </a:p>
          <a:p>
            <a:r>
              <a:rPr lang="es-MX" dirty="0">
                <a:effectLst/>
              </a:rPr>
              <a:t>infecciones graves, formación de úlceras, morbilidad psicosocial y transformación maligna.</a:t>
            </a:r>
            <a:r>
              <a:rPr lang="es-MX" baseline="30000" dirty="0">
                <a:effectLst/>
              </a:rPr>
              <a:t> </a:t>
            </a:r>
            <a:r>
              <a:rPr lang="es-MX" dirty="0">
                <a:effectLst/>
              </a:rPr>
              <a:t> </a:t>
            </a:r>
          </a:p>
          <a:p>
            <a:r>
              <a:rPr lang="es-MX" dirty="0">
                <a:effectLst/>
              </a:rPr>
              <a:t>El </a:t>
            </a:r>
            <a:r>
              <a:rPr lang="es-MX" dirty="0" err="1">
                <a:effectLst/>
              </a:rPr>
              <a:t>lipoedema</a:t>
            </a:r>
            <a:r>
              <a:rPr lang="es-MX" dirty="0">
                <a:effectLst/>
              </a:rPr>
              <a:t> es un trastorno doloroso caracterizado por la acumulación simétrica de tejido graso subcutáneo en las piernas, que ocurre casi exclusivamente en mujeres. </a:t>
            </a:r>
            <a:endParaRPr lang="es-BO" dirty="0"/>
          </a:p>
        </p:txBody>
      </p:sp>
    </p:spTree>
    <p:extLst>
      <p:ext uri="{BB962C8B-B14F-4D97-AF65-F5344CB8AC3E}">
        <p14:creationId xmlns:p14="http://schemas.microsoft.com/office/powerpoint/2010/main" val="35753581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EA67F2-4C91-B031-7C52-2ACE2E6C572D}"/>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F53AC6A-551E-1D94-4C64-E199D9D97E12}"/>
              </a:ext>
            </a:extLst>
          </p:cNvPr>
          <p:cNvSpPr>
            <a:spLocks noGrp="1"/>
          </p:cNvSpPr>
          <p:nvPr>
            <p:ph type="title"/>
          </p:nvPr>
        </p:nvSpPr>
        <p:spPr/>
        <p:txBody>
          <a:bodyPr/>
          <a:lstStyle/>
          <a:p>
            <a:r>
              <a:rPr lang="es-BO" dirty="0">
                <a:effectLst/>
              </a:rPr>
              <a:t>Cardiovascular</a:t>
            </a:r>
          </a:p>
        </p:txBody>
      </p:sp>
      <p:sp>
        <p:nvSpPr>
          <p:cNvPr id="3" name="Marcador de contenido 2">
            <a:extLst>
              <a:ext uri="{FF2B5EF4-FFF2-40B4-BE49-F238E27FC236}">
                <a16:creationId xmlns:a16="http://schemas.microsoft.com/office/drawing/2014/main" id="{3CF8232A-91B6-5BDA-BC0A-DB8A39E6D325}"/>
              </a:ext>
            </a:extLst>
          </p:cNvPr>
          <p:cNvSpPr>
            <a:spLocks noGrp="1"/>
          </p:cNvSpPr>
          <p:nvPr>
            <p:ph idx="1"/>
          </p:nvPr>
        </p:nvSpPr>
        <p:spPr>
          <a:xfrm>
            <a:off x="1141413" y="2332139"/>
            <a:ext cx="9905998" cy="3459061"/>
          </a:xfrm>
        </p:spPr>
        <p:txBody>
          <a:bodyPr>
            <a:normAutofit fontScale="70000" lnSpcReduction="20000"/>
          </a:bodyPr>
          <a:lstStyle/>
          <a:p>
            <a:r>
              <a:rPr lang="es-MX" dirty="0">
                <a:effectLst/>
              </a:rPr>
              <a:t>consenso —basado en estudios epidemiológicos, genéticos (estudios de aleatorización mendeliana),</a:t>
            </a:r>
            <a:r>
              <a:rPr lang="es-MX" baseline="30000" dirty="0">
                <a:effectLst/>
              </a:rPr>
              <a:t> </a:t>
            </a:r>
            <a:r>
              <a:rPr lang="es-MX" dirty="0">
                <a:effectLst/>
              </a:rPr>
              <a:t>y estudios fisiopatológicos— que demuestran que la exposición agregada al exceso de peso puede, durante muchos años, conducir a una enfermedad cardiovascular aterosclerótica (es decir, infarto de miocardio, accidente cerebrovascular y enfermedad arterial periférica) a través de los factores de riesgo causales establecidos de hipertensión, dislipidemia y diabetes.</a:t>
            </a:r>
            <a:r>
              <a:rPr lang="es-MX" baseline="30000" dirty="0">
                <a:effectLst/>
              </a:rPr>
              <a:t> </a:t>
            </a:r>
            <a:r>
              <a:rPr lang="es-MX" dirty="0">
                <a:effectLst/>
              </a:rPr>
              <a:t> </a:t>
            </a:r>
          </a:p>
          <a:p>
            <a:r>
              <a:rPr lang="es-MX" dirty="0">
                <a:effectLst/>
              </a:rPr>
              <a:t>vínculos más fuertes de la obesidad con la insuficiencia cardíaca incidente que con la enfermedad cardiovascular aterosclerótica. </a:t>
            </a:r>
          </a:p>
          <a:p>
            <a:r>
              <a:rPr lang="es-MX" dirty="0">
                <a:effectLst/>
              </a:rPr>
              <a:t>La evidencia de los últimos años muestra mejoras relativamente rápidas y considerables en los principales síntomas de insuficiencia cardíaca con pérdida de peso inducida por fármacos y por el estilo de vida entre personas con insuficiencia cardíaca con fracción de eyección conservada.</a:t>
            </a:r>
            <a:r>
              <a:rPr lang="es-MX" baseline="30000" dirty="0">
                <a:effectLst/>
              </a:rPr>
              <a:t> </a:t>
            </a:r>
          </a:p>
          <a:p>
            <a:r>
              <a:rPr lang="es-MX" dirty="0">
                <a:effectLst/>
              </a:rPr>
              <a:t> La obesidad también se asocia causalmente con la fibrilación auricular, con evidencia preliminar de una fibrilación auricular incidente reducida debido a una gran pérdida de peso (p. ej., &gt;10% de la masa corporal total). La obesidad aumenta el riesgo de tromboembolismo, lo que también ha sido confirmado genéticamente.</a:t>
            </a:r>
            <a:endParaRPr lang="es-MX" baseline="30000" dirty="0">
              <a:effectLst/>
            </a:endParaRPr>
          </a:p>
          <a:p>
            <a:r>
              <a:rPr lang="es-MX" dirty="0">
                <a:effectLst/>
              </a:rPr>
              <a:t>Este mayor riesgo se debe probablemente tanto a los efectos mecánicos que influyen en el flujo sanguíneo en las extremidades inferiores como al aumento de las concentraciones circulantes de factores protrombóticos, algunos de los cuales son secretados por el aumento del tejido adiposo visceral.</a:t>
            </a:r>
            <a:endParaRPr lang="es-BO" dirty="0"/>
          </a:p>
        </p:txBody>
      </p:sp>
    </p:spTree>
    <p:extLst>
      <p:ext uri="{BB962C8B-B14F-4D97-AF65-F5344CB8AC3E}">
        <p14:creationId xmlns:p14="http://schemas.microsoft.com/office/powerpoint/2010/main" val="3897801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D386B3-BBEB-2F2D-8854-4A93640B374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E7682605-141C-7C43-486B-0A478B64B46F}"/>
              </a:ext>
            </a:extLst>
          </p:cNvPr>
          <p:cNvSpPr>
            <a:spLocks noGrp="1"/>
          </p:cNvSpPr>
          <p:nvPr>
            <p:ph type="title"/>
          </p:nvPr>
        </p:nvSpPr>
        <p:spPr/>
        <p:txBody>
          <a:bodyPr/>
          <a:lstStyle/>
          <a:p>
            <a:r>
              <a:rPr lang="es-BO" dirty="0">
                <a:effectLst/>
              </a:rPr>
              <a:t>Metabólico</a:t>
            </a:r>
            <a:br>
              <a:rPr lang="es-BO" dirty="0">
                <a:effectLst/>
              </a:rPr>
            </a:br>
            <a:br>
              <a:rPr lang="es-BO" dirty="0"/>
            </a:br>
            <a:endParaRPr lang="es-BO" dirty="0">
              <a:effectLst/>
            </a:endParaRPr>
          </a:p>
        </p:txBody>
      </p:sp>
      <p:sp>
        <p:nvSpPr>
          <p:cNvPr id="3" name="Marcador de contenido 2">
            <a:extLst>
              <a:ext uri="{FF2B5EF4-FFF2-40B4-BE49-F238E27FC236}">
                <a16:creationId xmlns:a16="http://schemas.microsoft.com/office/drawing/2014/main" id="{C8BE37A7-FF29-860E-C493-63C925438DB6}"/>
              </a:ext>
            </a:extLst>
          </p:cNvPr>
          <p:cNvSpPr>
            <a:spLocks noGrp="1"/>
          </p:cNvSpPr>
          <p:nvPr>
            <p:ph idx="1"/>
          </p:nvPr>
        </p:nvSpPr>
        <p:spPr/>
        <p:txBody>
          <a:bodyPr>
            <a:normAutofit fontScale="92500" lnSpcReduction="20000"/>
          </a:bodyPr>
          <a:lstStyle/>
          <a:p>
            <a:r>
              <a:rPr lang="es-MX" dirty="0">
                <a:effectLst/>
              </a:rPr>
              <a:t>La hiperglucemia es el resultado de mecanismos complejos que incluyen el desarrollo de resistencia a la insulina, combinada con una disfunción relativa de las células β. </a:t>
            </a:r>
          </a:p>
          <a:p>
            <a:r>
              <a:rPr lang="es-MX" dirty="0">
                <a:effectLst/>
              </a:rPr>
              <a:t>La dislipidemia asociada con la obesidad o la grasa ectópica se caracteriza por: </a:t>
            </a:r>
            <a:r>
              <a:rPr lang="es-MX" dirty="0" err="1">
                <a:effectLst/>
              </a:rPr>
              <a:t>quilomicronemia</a:t>
            </a:r>
            <a:r>
              <a:rPr lang="es-MX" dirty="0">
                <a:effectLst/>
              </a:rPr>
              <a:t> posprandial excesiva y prolongada; altas concentraciones de triglicéridos plasmáticos y partículas VLDL grandes; baja concentración de colesterol HDL; y aumento de la concentración de partículas LDL pequeñas y densas (y, por tanto, del número de partículas patógenas que contienen apolipoproteína B), no necesariamente acompañada de un aumento del colesterol LDL.</a:t>
            </a:r>
            <a:r>
              <a:rPr lang="es-MX" baseline="30000" dirty="0">
                <a:effectLst/>
              </a:rPr>
              <a:t> </a:t>
            </a:r>
          </a:p>
          <a:p>
            <a:r>
              <a:rPr lang="es-MX" dirty="0">
                <a:effectLst/>
              </a:rPr>
              <a:t> niveles elevados de triglicéridos, evidencia sustitutiva de exceso de grasa hepática y, a menudo, colesterol HDL reducido y niveles elevados de glucosa en sangre y HbA</a:t>
            </a:r>
            <a:r>
              <a:rPr lang="es-MX" baseline="-25000" dirty="0">
                <a:effectLst/>
              </a:rPr>
              <a:t>1c</a:t>
            </a:r>
            <a:r>
              <a:rPr lang="es-MX" dirty="0">
                <a:effectLst/>
              </a:rPr>
              <a:t> concentraciones.</a:t>
            </a:r>
          </a:p>
          <a:p>
            <a:endParaRPr lang="es-BO" dirty="0"/>
          </a:p>
        </p:txBody>
      </p:sp>
    </p:spTree>
    <p:extLst>
      <p:ext uri="{BB962C8B-B14F-4D97-AF65-F5344CB8AC3E}">
        <p14:creationId xmlns:p14="http://schemas.microsoft.com/office/powerpoint/2010/main" val="38796996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44A03-0F67-1A2C-0771-B2DA02AC7F5F}"/>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90D8FB7D-549E-F0AD-B765-E7311E9FB1DA}"/>
              </a:ext>
            </a:extLst>
          </p:cNvPr>
          <p:cNvSpPr>
            <a:spLocks noGrp="1"/>
          </p:cNvSpPr>
          <p:nvPr>
            <p:ph type="title"/>
          </p:nvPr>
        </p:nvSpPr>
        <p:spPr>
          <a:xfrm>
            <a:off x="1143001" y="894826"/>
            <a:ext cx="9905998" cy="1905000"/>
          </a:xfrm>
        </p:spPr>
        <p:txBody>
          <a:bodyPr>
            <a:normAutofit fontScale="90000"/>
          </a:bodyPr>
          <a:lstStyle/>
          <a:p>
            <a:r>
              <a:rPr lang="es-BO" dirty="0">
                <a:effectLst/>
              </a:rPr>
              <a:t>Reproductivo</a:t>
            </a:r>
            <a:br>
              <a:rPr lang="es-BO" dirty="0">
                <a:effectLst/>
              </a:rPr>
            </a:br>
            <a:br>
              <a:rPr lang="es-BO" dirty="0">
                <a:effectLst/>
              </a:rPr>
            </a:br>
            <a:br>
              <a:rPr lang="es-BO" dirty="0"/>
            </a:br>
            <a:endParaRPr lang="es-BO" dirty="0">
              <a:effectLst/>
            </a:endParaRPr>
          </a:p>
        </p:txBody>
      </p:sp>
      <p:sp>
        <p:nvSpPr>
          <p:cNvPr id="3" name="Marcador de contenido 2">
            <a:extLst>
              <a:ext uri="{FF2B5EF4-FFF2-40B4-BE49-F238E27FC236}">
                <a16:creationId xmlns:a16="http://schemas.microsoft.com/office/drawing/2014/main" id="{856EAA58-22B3-A362-77C3-DE6FCAF4A7F8}"/>
              </a:ext>
            </a:extLst>
          </p:cNvPr>
          <p:cNvSpPr>
            <a:spLocks noGrp="1"/>
          </p:cNvSpPr>
          <p:nvPr>
            <p:ph idx="1"/>
          </p:nvPr>
        </p:nvSpPr>
        <p:spPr>
          <a:xfrm>
            <a:off x="982022" y="2188827"/>
            <a:ext cx="9905998" cy="3124201"/>
          </a:xfrm>
        </p:spPr>
        <p:txBody>
          <a:bodyPr>
            <a:normAutofit/>
          </a:bodyPr>
          <a:lstStyle/>
          <a:p>
            <a:r>
              <a:rPr lang="es-MX" dirty="0">
                <a:effectLst/>
              </a:rPr>
              <a:t>disfunción gonadal resultante de complejas adaptaciones hormonales a la obesidad. La obesidad puede ser una causa de deterioro de la fertilidad.</a:t>
            </a:r>
            <a:r>
              <a:rPr lang="es-MX" baseline="30000" dirty="0">
                <a:effectLst/>
              </a:rPr>
              <a:t> </a:t>
            </a:r>
            <a:r>
              <a:rPr lang="es-MX" dirty="0">
                <a:effectLst/>
              </a:rPr>
              <a:t> En las mujeres, la disfunción hormonal del tejido adiposo y la hiperinsulinemia (que puede actuar como gonadotropina) por resistencia a la insulina constituyen los principales vínculos con el desarrollo del hiperandrogenismo funcional o síndrome de ovario poliquístico. </a:t>
            </a:r>
          </a:p>
          <a:p>
            <a:r>
              <a:rPr lang="es-MX" dirty="0">
                <a:effectLst/>
              </a:rPr>
              <a:t>En los hombres, la obesidad es una causa de hipogonadismo </a:t>
            </a:r>
            <a:r>
              <a:rPr lang="es-MX" dirty="0" err="1">
                <a:effectLst/>
              </a:rPr>
              <a:t>hipogonadotrópico</a:t>
            </a:r>
            <a:r>
              <a:rPr lang="es-MX" dirty="0">
                <a:effectLst/>
              </a:rPr>
              <a:t> que provoca alteraciones de la espermatogénesis y disfunción eréctil.</a:t>
            </a:r>
            <a:r>
              <a:rPr lang="es-MX" baseline="30000" dirty="0">
                <a:effectLst/>
              </a:rPr>
              <a:t> </a:t>
            </a:r>
            <a:r>
              <a:rPr lang="es-MX" dirty="0">
                <a:effectLst/>
              </a:rPr>
              <a:t> </a:t>
            </a:r>
            <a:endParaRPr lang="es-BO" dirty="0"/>
          </a:p>
        </p:txBody>
      </p:sp>
    </p:spTree>
    <p:extLst>
      <p:ext uri="{BB962C8B-B14F-4D97-AF65-F5344CB8AC3E}">
        <p14:creationId xmlns:p14="http://schemas.microsoft.com/office/powerpoint/2010/main" val="37641349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CE358-CED1-1323-D9FD-E2D5201639A6}"/>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8D3E79AD-3852-FDDC-F2FC-9E20BA4E5F71}"/>
              </a:ext>
            </a:extLst>
          </p:cNvPr>
          <p:cNvSpPr>
            <a:spLocks noGrp="1"/>
          </p:cNvSpPr>
          <p:nvPr>
            <p:ph type="title"/>
          </p:nvPr>
        </p:nvSpPr>
        <p:spPr>
          <a:xfrm>
            <a:off x="1351138" y="995494"/>
            <a:ext cx="9905998" cy="1905000"/>
          </a:xfrm>
        </p:spPr>
        <p:txBody>
          <a:bodyPr>
            <a:normAutofit fontScale="90000"/>
          </a:bodyPr>
          <a:lstStyle/>
          <a:p>
            <a:br>
              <a:rPr lang="es-BO" dirty="0">
                <a:effectLst/>
              </a:rPr>
            </a:br>
            <a:br>
              <a:rPr lang="es-BO" dirty="0"/>
            </a:br>
            <a:br>
              <a:rPr lang="es-BO" dirty="0">
                <a:effectLst/>
              </a:rPr>
            </a:br>
            <a:r>
              <a:rPr lang="es-BO" dirty="0">
                <a:effectLst/>
              </a:rPr>
              <a:t>Hígado</a:t>
            </a:r>
            <a:br>
              <a:rPr lang="es-BO" dirty="0">
                <a:effectLst/>
              </a:rPr>
            </a:br>
            <a:br>
              <a:rPr lang="es-BO" dirty="0"/>
            </a:br>
            <a:br>
              <a:rPr lang="es-BO" dirty="0">
                <a:effectLst/>
              </a:rPr>
            </a:br>
            <a:br>
              <a:rPr lang="es-BO" dirty="0"/>
            </a:br>
            <a:endParaRPr lang="es-BO" dirty="0">
              <a:effectLst/>
            </a:endParaRPr>
          </a:p>
        </p:txBody>
      </p:sp>
      <p:sp>
        <p:nvSpPr>
          <p:cNvPr id="3" name="Marcador de contenido 2">
            <a:extLst>
              <a:ext uri="{FF2B5EF4-FFF2-40B4-BE49-F238E27FC236}">
                <a16:creationId xmlns:a16="http://schemas.microsoft.com/office/drawing/2014/main" id="{37DE9218-82A1-A4A5-6453-3029ACC8C6D3}"/>
              </a:ext>
            </a:extLst>
          </p:cNvPr>
          <p:cNvSpPr>
            <a:spLocks noGrp="1"/>
          </p:cNvSpPr>
          <p:nvPr>
            <p:ph idx="1"/>
          </p:nvPr>
        </p:nvSpPr>
        <p:spPr/>
        <p:txBody>
          <a:bodyPr>
            <a:normAutofit/>
          </a:bodyPr>
          <a:lstStyle/>
          <a:p>
            <a:r>
              <a:rPr lang="es-MX" dirty="0">
                <a:effectLst/>
              </a:rPr>
              <a:t>La deposición de grasa ectópica en el hígado entre individuos susceptibles puede conducir al desarrollo de MASLD. Una vez que la MASLD progresa más allá de la esteatosis a la esteatohepatitis con fibrosis, existe un riesgo sustancial de cirrosis, insuficiencia hepática y carcinoma hepatocelular.</a:t>
            </a:r>
            <a:r>
              <a:rPr lang="es-MX" baseline="30000" dirty="0">
                <a:effectLst/>
              </a:rPr>
              <a:t> </a:t>
            </a:r>
            <a:r>
              <a:rPr lang="es-MX" dirty="0">
                <a:effectLst/>
              </a:rPr>
              <a:t> </a:t>
            </a:r>
          </a:p>
          <a:p>
            <a:r>
              <a:rPr lang="es-MX" dirty="0">
                <a:effectLst/>
              </a:rPr>
              <a:t>La presencia de MASLD también se asocia con un mayor riesgo de diabetes tipo 2 (y está presente en ~70% de las personas con diabetes tipo 2) y enfermedad cardiovascular.</a:t>
            </a:r>
            <a:r>
              <a:rPr lang="es-MX" baseline="30000" dirty="0">
                <a:effectLst/>
              </a:rPr>
              <a:t> </a:t>
            </a:r>
            <a:r>
              <a:rPr lang="es-MX" dirty="0">
                <a:effectLst/>
              </a:rPr>
              <a:t> </a:t>
            </a:r>
          </a:p>
          <a:p>
            <a:r>
              <a:rPr lang="es-MX" dirty="0">
                <a:effectLst/>
              </a:rPr>
              <a:t>La fibrosis se considera un paso patogénico crucial y un predictor de la progresión hacia la cirrosis; por tanto, tiene gran relevancia clínica.</a:t>
            </a:r>
            <a:endParaRPr lang="es-BO" dirty="0"/>
          </a:p>
        </p:txBody>
      </p:sp>
    </p:spTree>
    <p:extLst>
      <p:ext uri="{BB962C8B-B14F-4D97-AF65-F5344CB8AC3E}">
        <p14:creationId xmlns:p14="http://schemas.microsoft.com/office/powerpoint/2010/main" val="16947460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5AD0D-5117-E49F-85C9-A3007DDDBCA4}"/>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AAA41F42-C0E8-B26E-7C72-0534EEAECB20}"/>
              </a:ext>
            </a:extLst>
          </p:cNvPr>
          <p:cNvSpPr>
            <a:spLocks noGrp="1"/>
          </p:cNvSpPr>
          <p:nvPr>
            <p:ph type="title"/>
          </p:nvPr>
        </p:nvSpPr>
        <p:spPr/>
        <p:txBody>
          <a:bodyPr>
            <a:normAutofit fontScale="90000"/>
          </a:bodyPr>
          <a:lstStyle/>
          <a:p>
            <a:br>
              <a:rPr lang="es-BO" dirty="0">
                <a:effectLst/>
              </a:rPr>
            </a:br>
            <a:br>
              <a:rPr lang="es-BO" dirty="0"/>
            </a:br>
            <a:br>
              <a:rPr lang="es-BO" dirty="0">
                <a:effectLst/>
              </a:rPr>
            </a:br>
            <a:r>
              <a:rPr lang="es-BO" dirty="0">
                <a:effectLst/>
              </a:rPr>
              <a:t>Renal y urinario</a:t>
            </a:r>
            <a:br>
              <a:rPr lang="es-BO" dirty="0">
                <a:effectLst/>
              </a:rPr>
            </a:br>
            <a:br>
              <a:rPr lang="es-BO" dirty="0">
                <a:effectLst/>
              </a:rPr>
            </a:br>
            <a:br>
              <a:rPr lang="es-BO" dirty="0"/>
            </a:br>
            <a:br>
              <a:rPr lang="es-BO" dirty="0">
                <a:effectLst/>
              </a:rPr>
            </a:br>
            <a:br>
              <a:rPr lang="es-BO" dirty="0"/>
            </a:br>
            <a:endParaRPr lang="es-BO" dirty="0">
              <a:effectLst/>
            </a:endParaRPr>
          </a:p>
        </p:txBody>
      </p:sp>
      <p:sp>
        <p:nvSpPr>
          <p:cNvPr id="3" name="Marcador de contenido 2">
            <a:extLst>
              <a:ext uri="{FF2B5EF4-FFF2-40B4-BE49-F238E27FC236}">
                <a16:creationId xmlns:a16="http://schemas.microsoft.com/office/drawing/2014/main" id="{C85467E8-4AFF-614A-C56B-32425A973B38}"/>
              </a:ext>
            </a:extLst>
          </p:cNvPr>
          <p:cNvSpPr>
            <a:spLocks noGrp="1"/>
          </p:cNvSpPr>
          <p:nvPr>
            <p:ph idx="1"/>
          </p:nvPr>
        </p:nvSpPr>
        <p:spPr/>
        <p:txBody>
          <a:bodyPr>
            <a:normAutofit/>
          </a:bodyPr>
          <a:lstStyle/>
          <a:p>
            <a:r>
              <a:rPr lang="es-MX" dirty="0">
                <a:effectLst/>
              </a:rPr>
              <a:t>glomerulopatía relacionada con la obesidad es bien reconocido y puede provocar enfermedad renal terminal. </a:t>
            </a:r>
          </a:p>
          <a:p>
            <a:r>
              <a:rPr lang="es-MX" dirty="0">
                <a:effectLst/>
              </a:rPr>
              <a:t>La incontinencia urinaria es común en mujeres con obesidad y se desarrolla debido a la alta presión intraabdominal combinada con disfunción del suelo pélvico.</a:t>
            </a:r>
            <a:endParaRPr lang="es-MX" baseline="30000" dirty="0">
              <a:effectLst/>
            </a:endParaRPr>
          </a:p>
          <a:p>
            <a:endParaRPr lang="es-BO" dirty="0"/>
          </a:p>
        </p:txBody>
      </p:sp>
    </p:spTree>
    <p:extLst>
      <p:ext uri="{BB962C8B-B14F-4D97-AF65-F5344CB8AC3E}">
        <p14:creationId xmlns:p14="http://schemas.microsoft.com/office/powerpoint/2010/main" val="13495413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27B6B1-2B7A-782C-F192-3031B0ABF3ED}"/>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F0EED5BA-002C-5E57-C198-E34A5090DF20}"/>
              </a:ext>
            </a:extLst>
          </p:cNvPr>
          <p:cNvSpPr>
            <a:spLocks noGrp="1"/>
          </p:cNvSpPr>
          <p:nvPr>
            <p:ph type="title"/>
          </p:nvPr>
        </p:nvSpPr>
        <p:spPr>
          <a:xfrm>
            <a:off x="1552473" y="676712"/>
            <a:ext cx="9905998" cy="1905000"/>
          </a:xfrm>
        </p:spPr>
        <p:txBody>
          <a:bodyPr>
            <a:normAutofit fontScale="90000"/>
          </a:bodyPr>
          <a:lstStyle/>
          <a:p>
            <a:br>
              <a:rPr lang="es-BO" dirty="0">
                <a:effectLst/>
              </a:rPr>
            </a:br>
            <a:br>
              <a:rPr lang="es-BO" dirty="0"/>
            </a:br>
            <a:br>
              <a:rPr lang="es-BO" dirty="0">
                <a:effectLst/>
              </a:rPr>
            </a:br>
            <a:br>
              <a:rPr lang="es-BO" dirty="0">
                <a:effectLst/>
              </a:rPr>
            </a:br>
            <a:r>
              <a:rPr lang="es-BO" dirty="0">
                <a:effectLst/>
              </a:rPr>
              <a:t>SNC</a:t>
            </a:r>
            <a:br>
              <a:rPr lang="es-BO" dirty="0">
                <a:effectLst/>
              </a:rPr>
            </a:br>
            <a:br>
              <a:rPr lang="es-BO" dirty="0">
                <a:effectLst/>
              </a:rPr>
            </a:br>
            <a:br>
              <a:rPr lang="es-BO" dirty="0"/>
            </a:br>
            <a:br>
              <a:rPr lang="es-BO" dirty="0">
                <a:effectLst/>
              </a:rPr>
            </a:br>
            <a:br>
              <a:rPr lang="es-BO" dirty="0"/>
            </a:br>
            <a:endParaRPr lang="es-BO" dirty="0">
              <a:effectLst/>
            </a:endParaRPr>
          </a:p>
        </p:txBody>
      </p:sp>
      <p:sp>
        <p:nvSpPr>
          <p:cNvPr id="3" name="Marcador de contenido 2">
            <a:extLst>
              <a:ext uri="{FF2B5EF4-FFF2-40B4-BE49-F238E27FC236}">
                <a16:creationId xmlns:a16="http://schemas.microsoft.com/office/drawing/2014/main" id="{D64BB8DC-CBA9-1EA6-9504-D24A75E9A68D}"/>
              </a:ext>
            </a:extLst>
          </p:cNvPr>
          <p:cNvSpPr>
            <a:spLocks noGrp="1"/>
          </p:cNvSpPr>
          <p:nvPr>
            <p:ph idx="1"/>
          </p:nvPr>
        </p:nvSpPr>
        <p:spPr>
          <a:xfrm>
            <a:off x="1141413" y="2373384"/>
            <a:ext cx="9905998" cy="3124201"/>
          </a:xfrm>
        </p:spPr>
        <p:txBody>
          <a:bodyPr>
            <a:normAutofit/>
          </a:bodyPr>
          <a:lstStyle/>
          <a:p>
            <a:r>
              <a:rPr lang="es-MX" dirty="0">
                <a:effectLst/>
              </a:rPr>
              <a:t>La hipertensión intracraneal idiopática, que generalmente se presenta con dolores de cabeza progresivos y severos, pérdida visual debido al papiledema o ambos, es una consecuencia menos común pero grave de la obesidad.</a:t>
            </a:r>
            <a:r>
              <a:rPr lang="es-MX" baseline="30000" dirty="0">
                <a:effectLst/>
              </a:rPr>
              <a:t> </a:t>
            </a:r>
          </a:p>
          <a:p>
            <a:r>
              <a:rPr lang="es-MX" dirty="0">
                <a:effectLst/>
              </a:rPr>
              <a:t> La hipertensión idiopática suele presentarse en mujeres jóvenes en edad reproductiva y tiene una fuerte asociación con la obesidad. </a:t>
            </a:r>
          </a:p>
          <a:p>
            <a:r>
              <a:rPr lang="es-MX" dirty="0">
                <a:effectLst/>
              </a:rPr>
              <a:t>La obesidad también puede contribuir al desarrollo de neuropatía periférica, independientemente del estado glucémico.</a:t>
            </a:r>
            <a:endParaRPr lang="es-BO" dirty="0"/>
          </a:p>
        </p:txBody>
      </p:sp>
    </p:spTree>
    <p:extLst>
      <p:ext uri="{BB962C8B-B14F-4D97-AF65-F5344CB8AC3E}">
        <p14:creationId xmlns:p14="http://schemas.microsoft.com/office/powerpoint/2010/main" val="40116581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826F3-5A32-D307-13AF-EADEA6973FA0}"/>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3E25034B-ABB1-FADE-2A4A-944EBF1CF8F9}"/>
              </a:ext>
            </a:extLst>
          </p:cNvPr>
          <p:cNvSpPr>
            <a:spLocks noGrp="1"/>
          </p:cNvSpPr>
          <p:nvPr>
            <p:ph type="title"/>
          </p:nvPr>
        </p:nvSpPr>
        <p:spPr/>
        <p:txBody>
          <a:bodyPr>
            <a:normAutofit fontScale="90000"/>
          </a:bodyPr>
          <a:lstStyle/>
          <a:p>
            <a:br>
              <a:rPr lang="es-BO" dirty="0">
                <a:effectLst/>
              </a:rPr>
            </a:br>
            <a:br>
              <a:rPr lang="es-BO" dirty="0"/>
            </a:br>
            <a:br>
              <a:rPr lang="es-BO" dirty="0">
                <a:effectLst/>
              </a:rPr>
            </a:br>
            <a:br>
              <a:rPr lang="es-BO" dirty="0">
                <a:effectLst/>
              </a:rPr>
            </a:br>
            <a:r>
              <a:rPr lang="es-MX" dirty="0">
                <a:effectLst/>
              </a:rPr>
              <a:t>Efecto clínico más amplio de la obesidad en adultos</a:t>
            </a:r>
            <a:br>
              <a:rPr lang="es-MX" dirty="0">
                <a:effectLst/>
              </a:rPr>
            </a:br>
            <a:br>
              <a:rPr lang="es-BO" dirty="0">
                <a:effectLst/>
              </a:rPr>
            </a:br>
            <a:br>
              <a:rPr lang="es-BO" dirty="0">
                <a:effectLst/>
              </a:rPr>
            </a:br>
            <a:br>
              <a:rPr lang="es-BO" dirty="0"/>
            </a:br>
            <a:br>
              <a:rPr lang="es-BO" dirty="0">
                <a:effectLst/>
              </a:rPr>
            </a:br>
            <a:br>
              <a:rPr lang="es-BO" dirty="0"/>
            </a:br>
            <a:endParaRPr lang="es-BO" dirty="0">
              <a:effectLst/>
            </a:endParaRPr>
          </a:p>
        </p:txBody>
      </p:sp>
      <p:sp>
        <p:nvSpPr>
          <p:cNvPr id="3" name="Marcador de contenido 2">
            <a:extLst>
              <a:ext uri="{FF2B5EF4-FFF2-40B4-BE49-F238E27FC236}">
                <a16:creationId xmlns:a16="http://schemas.microsoft.com/office/drawing/2014/main" id="{48212E49-55CC-AD75-20E9-AF8BC91C6FCA}"/>
              </a:ext>
            </a:extLst>
          </p:cNvPr>
          <p:cNvSpPr>
            <a:spLocks noGrp="1"/>
          </p:cNvSpPr>
          <p:nvPr>
            <p:ph idx="1"/>
          </p:nvPr>
        </p:nvSpPr>
        <p:spPr/>
        <p:txBody>
          <a:bodyPr>
            <a:normAutofit fontScale="70000" lnSpcReduction="20000"/>
          </a:bodyPr>
          <a:lstStyle/>
          <a:p>
            <a:r>
              <a:rPr lang="es-MX" dirty="0">
                <a:effectLst/>
              </a:rPr>
              <a:t>Efecto de la obesidad en las actividades diarias</a:t>
            </a:r>
          </a:p>
          <a:p>
            <a:r>
              <a:rPr lang="es-BO" dirty="0">
                <a:effectLst/>
              </a:rPr>
              <a:t>Obesidad y cáncer</a:t>
            </a:r>
          </a:p>
          <a:p>
            <a:r>
              <a:rPr lang="es-MX" dirty="0">
                <a:effectLst/>
              </a:rPr>
              <a:t>El cáncer es una de las principales causas de muerte a nivel mundial. La obesidad se asocia con un mayor riesgo de padecer 13 tipos de cáncer que representan más del 40% de los diagnósticos de cáncer al año.</a:t>
            </a:r>
            <a:r>
              <a:rPr lang="es-MX" baseline="30000" dirty="0">
                <a:effectLst/>
              </a:rPr>
              <a:t> </a:t>
            </a:r>
          </a:p>
          <a:p>
            <a:r>
              <a:rPr lang="es-MX" dirty="0">
                <a:effectLst/>
              </a:rPr>
              <a:t> La obesidad aumenta el riesgo de cáncer al estimular las vías de señalización anabólica, alterar la regulación hormonal, aumentar la inflamación, inducir daño al ADN y perjudicar los mecanismos de reparación del ADN, aunque los mecanismos de acción específicos siguen siendo poco claros.</a:t>
            </a:r>
            <a:r>
              <a:rPr lang="es-MX" baseline="30000" dirty="0">
                <a:effectLst/>
              </a:rPr>
              <a:t> </a:t>
            </a:r>
          </a:p>
          <a:p>
            <a:r>
              <a:rPr lang="es-MX" dirty="0">
                <a:effectLst/>
              </a:rPr>
              <a:t>El diagnóstico de algunos tipos de cáncer puede verse retrasado por la obesidad, debido a deficiencias en la calidad de las imágenes y en algunas pruebas de biomarcadores. La obesidad se asocia con un mayor riesgo de mortalidad en pacientes con cáncer debido al metabolismo alterado de los medicamentos, la resistencia a la quimioterapia, la carcinogénesis acelerada o una combinación de estos.</a:t>
            </a:r>
            <a:endParaRPr lang="es-BO" dirty="0"/>
          </a:p>
        </p:txBody>
      </p:sp>
    </p:spTree>
    <p:extLst>
      <p:ext uri="{BB962C8B-B14F-4D97-AF65-F5344CB8AC3E}">
        <p14:creationId xmlns:p14="http://schemas.microsoft.com/office/powerpoint/2010/main" val="6149272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7D5E3E-18F2-6EB7-B47D-6952C358A94F}"/>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A5B3FA42-13E4-1822-AD60-BE7ADC76E4F1}"/>
              </a:ext>
            </a:extLst>
          </p:cNvPr>
          <p:cNvSpPr>
            <a:spLocks noGrp="1"/>
          </p:cNvSpPr>
          <p:nvPr>
            <p:ph type="title"/>
          </p:nvPr>
        </p:nvSpPr>
        <p:spPr/>
        <p:txBody>
          <a:bodyPr>
            <a:normAutofit fontScale="90000"/>
          </a:bodyPr>
          <a:lstStyle/>
          <a:p>
            <a:br>
              <a:rPr lang="es-BO" dirty="0">
                <a:effectLst/>
              </a:rPr>
            </a:br>
            <a:br>
              <a:rPr lang="es-BO" dirty="0"/>
            </a:br>
            <a:br>
              <a:rPr lang="es-BO" dirty="0">
                <a:effectLst/>
              </a:rPr>
            </a:br>
            <a:br>
              <a:rPr lang="es-BO" dirty="0">
                <a:effectLst/>
              </a:rPr>
            </a:br>
            <a:r>
              <a:rPr lang="es-MX" dirty="0">
                <a:effectLst/>
              </a:rPr>
              <a:t>Efecto clínico más amplio de la obesidad en adultos</a:t>
            </a:r>
            <a:br>
              <a:rPr lang="es-MX" dirty="0">
                <a:effectLst/>
              </a:rPr>
            </a:br>
            <a:br>
              <a:rPr lang="es-BO" dirty="0">
                <a:effectLst/>
              </a:rPr>
            </a:br>
            <a:br>
              <a:rPr lang="es-BO" dirty="0">
                <a:effectLst/>
              </a:rPr>
            </a:br>
            <a:br>
              <a:rPr lang="es-BO" dirty="0"/>
            </a:br>
            <a:br>
              <a:rPr lang="es-BO" dirty="0">
                <a:effectLst/>
              </a:rPr>
            </a:br>
            <a:br>
              <a:rPr lang="es-BO" dirty="0"/>
            </a:br>
            <a:endParaRPr lang="es-BO" dirty="0">
              <a:effectLst/>
            </a:endParaRPr>
          </a:p>
        </p:txBody>
      </p:sp>
      <p:sp>
        <p:nvSpPr>
          <p:cNvPr id="3" name="Marcador de contenido 2">
            <a:extLst>
              <a:ext uri="{FF2B5EF4-FFF2-40B4-BE49-F238E27FC236}">
                <a16:creationId xmlns:a16="http://schemas.microsoft.com/office/drawing/2014/main" id="{8669EA59-51D2-D206-8525-E6A3061B24D7}"/>
              </a:ext>
            </a:extLst>
          </p:cNvPr>
          <p:cNvSpPr>
            <a:spLocks noGrp="1"/>
          </p:cNvSpPr>
          <p:nvPr>
            <p:ph idx="1"/>
          </p:nvPr>
        </p:nvSpPr>
        <p:spPr/>
        <p:txBody>
          <a:bodyPr>
            <a:normAutofit/>
          </a:bodyPr>
          <a:lstStyle/>
          <a:p>
            <a:r>
              <a:rPr lang="es-MX" dirty="0">
                <a:effectLst/>
              </a:rPr>
              <a:t>Salud mental, incluidos los trastornos alimentarios</a:t>
            </a:r>
          </a:p>
          <a:p>
            <a:r>
              <a:rPr lang="es-BO" dirty="0">
                <a:effectLst/>
              </a:rPr>
              <a:t>Piel</a:t>
            </a:r>
          </a:p>
          <a:p>
            <a:r>
              <a:rPr lang="es-BO" dirty="0">
                <a:effectLst/>
              </a:rPr>
              <a:t>Estigma de la obesidad</a:t>
            </a:r>
          </a:p>
          <a:p>
            <a:endParaRPr lang="es-BO" dirty="0"/>
          </a:p>
        </p:txBody>
      </p:sp>
    </p:spTree>
    <p:extLst>
      <p:ext uri="{BB962C8B-B14F-4D97-AF65-F5344CB8AC3E}">
        <p14:creationId xmlns:p14="http://schemas.microsoft.com/office/powerpoint/2010/main" val="4110677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61CFA7-06BF-024D-2B36-9BB6B7317D1D}"/>
              </a:ext>
            </a:extLst>
          </p:cNvPr>
          <p:cNvSpPr>
            <a:spLocks noGrp="1"/>
          </p:cNvSpPr>
          <p:nvPr>
            <p:ph type="title"/>
          </p:nvPr>
        </p:nvSpPr>
        <p:spPr>
          <a:xfrm>
            <a:off x="2726422" y="88084"/>
            <a:ext cx="7508147" cy="583035"/>
          </a:xfrm>
        </p:spPr>
        <p:txBody>
          <a:bodyPr/>
          <a:lstStyle/>
          <a:p>
            <a:r>
              <a:rPr lang="es-MX" dirty="0"/>
              <a:t>Manifestaciones clínicas </a:t>
            </a:r>
            <a:endParaRPr lang="es-BO" dirty="0"/>
          </a:p>
        </p:txBody>
      </p:sp>
      <p:pic>
        <p:nvPicPr>
          <p:cNvPr id="5" name="Marcador de contenido 4">
            <a:extLst>
              <a:ext uri="{FF2B5EF4-FFF2-40B4-BE49-F238E27FC236}">
                <a16:creationId xmlns:a16="http://schemas.microsoft.com/office/drawing/2014/main" id="{B63DA4B5-6FC5-A2CA-AB73-75F27A9DAC4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6620" y="822134"/>
            <a:ext cx="10015567" cy="5717071"/>
          </a:xfrm>
        </p:spPr>
      </p:pic>
    </p:spTree>
    <p:extLst>
      <p:ext uri="{BB962C8B-B14F-4D97-AF65-F5344CB8AC3E}">
        <p14:creationId xmlns:p14="http://schemas.microsoft.com/office/powerpoint/2010/main" val="1164031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7991C4-890E-3F53-7340-C81C84494045}"/>
              </a:ext>
            </a:extLst>
          </p:cNvPr>
          <p:cNvSpPr>
            <a:spLocks noGrp="1"/>
          </p:cNvSpPr>
          <p:nvPr>
            <p:ph type="title"/>
          </p:nvPr>
        </p:nvSpPr>
        <p:spPr/>
        <p:txBody>
          <a:bodyPr/>
          <a:lstStyle/>
          <a:p>
            <a:pPr algn="ctr"/>
            <a:r>
              <a:rPr lang="es-MX" dirty="0"/>
              <a:t>Recomendaciones para la práctica clínica</a:t>
            </a:r>
            <a:endParaRPr lang="es-BO" dirty="0"/>
          </a:p>
        </p:txBody>
      </p:sp>
      <p:pic>
        <p:nvPicPr>
          <p:cNvPr id="6" name="Marcador de contenido 5">
            <a:extLst>
              <a:ext uri="{FF2B5EF4-FFF2-40B4-BE49-F238E27FC236}">
                <a16:creationId xmlns:a16="http://schemas.microsoft.com/office/drawing/2014/main" id="{25FDCEE2-16ED-0D5A-05C8-42FDAE5A006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03813" y="1423378"/>
            <a:ext cx="5943600" cy="3554043"/>
          </a:xfrm>
        </p:spPr>
      </p:pic>
    </p:spTree>
    <p:extLst>
      <p:ext uri="{BB962C8B-B14F-4D97-AF65-F5344CB8AC3E}">
        <p14:creationId xmlns:p14="http://schemas.microsoft.com/office/powerpoint/2010/main" val="16026349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738033-ABFE-60B5-08B6-C6CDF313F527}"/>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3FBCA6D7-1EB8-DA76-D5C4-CCBA0AFD897D}"/>
              </a:ext>
            </a:extLst>
          </p:cNvPr>
          <p:cNvSpPr>
            <a:spLocks noGrp="1"/>
          </p:cNvSpPr>
          <p:nvPr>
            <p:ph type="title"/>
          </p:nvPr>
        </p:nvSpPr>
        <p:spPr/>
        <p:txBody>
          <a:bodyPr/>
          <a:lstStyle/>
          <a:p>
            <a:pPr algn="ctr"/>
            <a:r>
              <a:rPr lang="es-MX" dirty="0"/>
              <a:t>Recomendaciones para la práctica clínica</a:t>
            </a:r>
            <a:endParaRPr lang="es-BO" dirty="0"/>
          </a:p>
        </p:txBody>
      </p:sp>
      <p:pic>
        <p:nvPicPr>
          <p:cNvPr id="7" name="Marcador de contenido 6">
            <a:extLst>
              <a:ext uri="{FF2B5EF4-FFF2-40B4-BE49-F238E27FC236}">
                <a16:creationId xmlns:a16="http://schemas.microsoft.com/office/drawing/2014/main" id="{2BE6F844-FA5B-8827-BF01-1BB0955DA52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12869" y="428921"/>
            <a:ext cx="5943600" cy="3093373"/>
          </a:xfrm>
        </p:spPr>
      </p:pic>
      <p:pic>
        <p:nvPicPr>
          <p:cNvPr id="8" name="Marcador de contenido 5">
            <a:extLst>
              <a:ext uri="{FF2B5EF4-FFF2-40B4-BE49-F238E27FC236}">
                <a16:creationId xmlns:a16="http://schemas.microsoft.com/office/drawing/2014/main" id="{39A1635C-7E34-253E-12DA-93817EF7E0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55819" y="3599630"/>
            <a:ext cx="4457700" cy="2886075"/>
          </a:xfrm>
          <a:prstGeom prst="rect">
            <a:avLst/>
          </a:prstGeom>
        </p:spPr>
      </p:pic>
    </p:spTree>
    <p:extLst>
      <p:ext uri="{BB962C8B-B14F-4D97-AF65-F5344CB8AC3E}">
        <p14:creationId xmlns:p14="http://schemas.microsoft.com/office/powerpoint/2010/main" val="14151410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E577B8-52DA-9F50-9545-DFF5238A8276}"/>
              </a:ext>
            </a:extLst>
          </p:cNvPr>
          <p:cNvSpPr>
            <a:spLocks noGrp="1"/>
          </p:cNvSpPr>
          <p:nvPr>
            <p:ph type="title"/>
          </p:nvPr>
        </p:nvSpPr>
        <p:spPr/>
        <p:txBody>
          <a:bodyPr/>
          <a:lstStyle/>
          <a:p>
            <a:r>
              <a:rPr lang="es-MX" dirty="0"/>
              <a:t>Gracias…</a:t>
            </a:r>
            <a:endParaRPr lang="es-BO" dirty="0"/>
          </a:p>
        </p:txBody>
      </p:sp>
    </p:spTree>
    <p:extLst>
      <p:ext uri="{BB962C8B-B14F-4D97-AF65-F5344CB8AC3E}">
        <p14:creationId xmlns:p14="http://schemas.microsoft.com/office/powerpoint/2010/main" val="22672052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DBADA-234E-0530-B64E-3AA1644458FD}"/>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FAAB72DB-A681-E37D-BF31-1B11161798ED}"/>
              </a:ext>
            </a:extLst>
          </p:cNvPr>
          <p:cNvSpPr>
            <a:spLocks noGrp="1"/>
          </p:cNvSpPr>
          <p:nvPr>
            <p:ph type="ctrTitle"/>
          </p:nvPr>
        </p:nvSpPr>
        <p:spPr/>
        <p:txBody>
          <a:bodyPr>
            <a:normAutofit/>
          </a:bodyPr>
          <a:lstStyle/>
          <a:p>
            <a:r>
              <a:rPr lang="es-ES" dirty="0"/>
              <a:t>OBESIDAD, DIAGNOSTICO Y MANEJO</a:t>
            </a:r>
          </a:p>
        </p:txBody>
      </p:sp>
      <p:sp>
        <p:nvSpPr>
          <p:cNvPr id="3" name="Subtítulo 2">
            <a:extLst>
              <a:ext uri="{FF2B5EF4-FFF2-40B4-BE49-F238E27FC236}">
                <a16:creationId xmlns:a16="http://schemas.microsoft.com/office/drawing/2014/main" id="{8B85A0C0-B047-7A17-1B81-19B3F1560D08}"/>
              </a:ext>
            </a:extLst>
          </p:cNvPr>
          <p:cNvSpPr>
            <a:spLocks noGrp="1"/>
          </p:cNvSpPr>
          <p:nvPr>
            <p:ph type="subTitle" idx="1"/>
          </p:nvPr>
        </p:nvSpPr>
        <p:spPr/>
        <p:txBody>
          <a:bodyPr/>
          <a:lstStyle/>
          <a:p>
            <a:pPr lvl="0" algn="r">
              <a:lnSpc>
                <a:spcPct val="120000"/>
              </a:lnSpc>
              <a:spcBef>
                <a:spcPts val="0"/>
              </a:spcBef>
              <a:spcAft>
                <a:spcPts val="0"/>
              </a:spcAft>
            </a:pPr>
            <a:r>
              <a:rPr lang="es-419" sz="2400" dirty="0">
                <a:solidFill>
                  <a:schemeClr val="tx1"/>
                </a:solidFill>
                <a:latin typeface="Arial"/>
                <a:ea typeface="Arial"/>
                <a:cs typeface="Arial"/>
                <a:sym typeface="Arial"/>
              </a:rPr>
              <a:t>DR. AYRON FREDDY BEDREGAL PATIÑO</a:t>
            </a:r>
          </a:p>
          <a:p>
            <a:pPr lvl="0" algn="r">
              <a:lnSpc>
                <a:spcPct val="120000"/>
              </a:lnSpc>
              <a:spcBef>
                <a:spcPts val="0"/>
              </a:spcBef>
              <a:spcAft>
                <a:spcPts val="0"/>
              </a:spcAft>
            </a:pPr>
            <a:r>
              <a:rPr lang="es-419" sz="2400" dirty="0">
                <a:solidFill>
                  <a:schemeClr val="tx1"/>
                </a:solidFill>
                <a:latin typeface="Arial"/>
                <a:ea typeface="Arial"/>
                <a:cs typeface="Arial"/>
                <a:sym typeface="Arial"/>
              </a:rPr>
              <a:t>MEDICO INTERNISTA</a:t>
            </a:r>
          </a:p>
          <a:p>
            <a:endParaRPr lang="es-ES" dirty="0"/>
          </a:p>
        </p:txBody>
      </p:sp>
    </p:spTree>
    <p:extLst>
      <p:ext uri="{BB962C8B-B14F-4D97-AF65-F5344CB8AC3E}">
        <p14:creationId xmlns:p14="http://schemas.microsoft.com/office/powerpoint/2010/main" val="12915668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ECB3A8-35A3-1E1F-D34A-8E809E005157}"/>
              </a:ext>
            </a:extLst>
          </p:cNvPr>
          <p:cNvSpPr>
            <a:spLocks noGrp="1"/>
          </p:cNvSpPr>
          <p:nvPr>
            <p:ph type="title"/>
          </p:nvPr>
        </p:nvSpPr>
        <p:spPr>
          <a:xfrm>
            <a:off x="1141411" y="1600200"/>
            <a:ext cx="5209055" cy="1371600"/>
          </a:xfrm>
        </p:spPr>
        <p:txBody>
          <a:bodyPr>
            <a:normAutofit/>
          </a:bodyPr>
          <a:lstStyle/>
          <a:p>
            <a:r>
              <a:rPr lang="es-MX" b="1" dirty="0">
                <a:effectLst/>
              </a:rPr>
              <a:t>Manejo del sobrepeso y la obesidad</a:t>
            </a:r>
            <a:br>
              <a:rPr lang="es-MX" b="1" dirty="0">
                <a:effectLst/>
              </a:rPr>
            </a:br>
            <a:endParaRPr lang="es-BO" dirty="0"/>
          </a:p>
        </p:txBody>
      </p:sp>
      <p:sp>
        <p:nvSpPr>
          <p:cNvPr id="4" name="Marcador de texto 3">
            <a:extLst>
              <a:ext uri="{FF2B5EF4-FFF2-40B4-BE49-F238E27FC236}">
                <a16:creationId xmlns:a16="http://schemas.microsoft.com/office/drawing/2014/main" id="{81A626A3-EB56-07E6-5BAC-2D9234123AEB}"/>
              </a:ext>
            </a:extLst>
          </p:cNvPr>
          <p:cNvSpPr>
            <a:spLocks noGrp="1"/>
          </p:cNvSpPr>
          <p:nvPr>
            <p:ph type="body" sz="half" idx="2"/>
          </p:nvPr>
        </p:nvSpPr>
        <p:spPr>
          <a:xfrm>
            <a:off x="1141411" y="2971800"/>
            <a:ext cx="7323081" cy="1828800"/>
          </a:xfrm>
        </p:spPr>
        <p:txBody>
          <a:bodyPr/>
          <a:lstStyle/>
          <a:p>
            <a:r>
              <a:rPr lang="es-MX" dirty="0">
                <a:effectLst/>
              </a:rPr>
              <a:t>Guía NICE:NG246</a:t>
            </a:r>
          </a:p>
          <a:p>
            <a:r>
              <a:rPr lang="es-MX" dirty="0">
                <a:effectLst/>
              </a:rPr>
              <a:t>Publicado: 14 de enero de 2025</a:t>
            </a:r>
          </a:p>
          <a:p>
            <a:endParaRPr lang="es-BO" dirty="0"/>
          </a:p>
        </p:txBody>
      </p:sp>
      <p:pic>
        <p:nvPicPr>
          <p:cNvPr id="8" name="Imagen 7">
            <a:extLst>
              <a:ext uri="{FF2B5EF4-FFF2-40B4-BE49-F238E27FC236}">
                <a16:creationId xmlns:a16="http://schemas.microsoft.com/office/drawing/2014/main" id="{F058FAF4-EACA-95E6-C81B-C348C7674B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79201" y="633412"/>
            <a:ext cx="4571388" cy="5591175"/>
          </a:xfrm>
          <a:prstGeom prst="rect">
            <a:avLst/>
          </a:prstGeom>
        </p:spPr>
      </p:pic>
    </p:spTree>
    <p:extLst>
      <p:ext uri="{BB962C8B-B14F-4D97-AF65-F5344CB8AC3E}">
        <p14:creationId xmlns:p14="http://schemas.microsoft.com/office/powerpoint/2010/main" val="32944803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1A004F-5876-C841-2A53-D359A6461D92}"/>
              </a:ext>
            </a:extLst>
          </p:cNvPr>
          <p:cNvSpPr>
            <a:spLocks noGrp="1"/>
          </p:cNvSpPr>
          <p:nvPr>
            <p:ph type="title"/>
          </p:nvPr>
        </p:nvSpPr>
        <p:spPr/>
        <p:txBody>
          <a:bodyPr/>
          <a:lstStyle/>
          <a:p>
            <a:r>
              <a:rPr lang="es-BO" b="1" dirty="0">
                <a:effectLst/>
              </a:rPr>
              <a:t>Principios generales</a:t>
            </a:r>
            <a:br>
              <a:rPr lang="es-BO" b="1" dirty="0">
                <a:effectLst/>
              </a:rPr>
            </a:br>
            <a:endParaRPr lang="es-BO" dirty="0"/>
          </a:p>
        </p:txBody>
      </p:sp>
      <p:sp>
        <p:nvSpPr>
          <p:cNvPr id="3" name="Marcador de contenido 2">
            <a:extLst>
              <a:ext uri="{FF2B5EF4-FFF2-40B4-BE49-F238E27FC236}">
                <a16:creationId xmlns:a16="http://schemas.microsoft.com/office/drawing/2014/main" id="{0EB4336A-C36A-8312-5FB5-15F4060FF962}"/>
              </a:ext>
            </a:extLst>
          </p:cNvPr>
          <p:cNvSpPr>
            <a:spLocks noGrp="1"/>
          </p:cNvSpPr>
          <p:nvPr>
            <p:ph idx="1"/>
          </p:nvPr>
        </p:nvSpPr>
        <p:spPr>
          <a:xfrm>
            <a:off x="1141413" y="2666999"/>
            <a:ext cx="4605046" cy="3124201"/>
          </a:xfrm>
        </p:spPr>
        <p:txBody>
          <a:bodyPr/>
          <a:lstStyle/>
          <a:p>
            <a:r>
              <a:rPr lang="es-BO" b="1" dirty="0">
                <a:effectLst/>
              </a:rPr>
              <a:t>Salvaguardar</a:t>
            </a:r>
          </a:p>
          <a:p>
            <a:r>
              <a:rPr lang="es-BO" b="1" dirty="0">
                <a:effectLst/>
              </a:rPr>
              <a:t>Discapacidad</a:t>
            </a:r>
          </a:p>
          <a:p>
            <a:r>
              <a:rPr lang="es-BO" b="1" dirty="0">
                <a:effectLst/>
              </a:rPr>
              <a:t>Competencia</a:t>
            </a:r>
          </a:p>
          <a:p>
            <a:r>
              <a:rPr lang="es-MX" b="1" dirty="0">
                <a:effectLst/>
              </a:rPr>
              <a:t>Atención apropiada para la edad y el desarrollo</a:t>
            </a:r>
          </a:p>
          <a:p>
            <a:r>
              <a:rPr lang="es-BO" b="1" dirty="0">
                <a:effectLst/>
              </a:rPr>
              <a:t>Acceso digital</a:t>
            </a:r>
          </a:p>
          <a:p>
            <a:endParaRPr lang="es-BO" dirty="0"/>
          </a:p>
        </p:txBody>
      </p:sp>
      <p:pic>
        <p:nvPicPr>
          <p:cNvPr id="4" name="Imagen 3">
            <a:extLst>
              <a:ext uri="{FF2B5EF4-FFF2-40B4-BE49-F238E27FC236}">
                <a16:creationId xmlns:a16="http://schemas.microsoft.com/office/drawing/2014/main" id="{869166F5-9E58-E271-BB5E-C3354B618C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3903" y="494950"/>
            <a:ext cx="6052977" cy="5868099"/>
          </a:xfrm>
          <a:prstGeom prst="rect">
            <a:avLst/>
          </a:prstGeom>
        </p:spPr>
      </p:pic>
    </p:spTree>
    <p:extLst>
      <p:ext uri="{BB962C8B-B14F-4D97-AF65-F5344CB8AC3E}">
        <p14:creationId xmlns:p14="http://schemas.microsoft.com/office/powerpoint/2010/main" val="10793698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631528-688D-1E68-5B52-6F2405F5D7BE}"/>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35E51C57-6584-B586-E401-66445ECF9770}"/>
              </a:ext>
            </a:extLst>
          </p:cNvPr>
          <p:cNvSpPr>
            <a:spLocks noGrp="1"/>
          </p:cNvSpPr>
          <p:nvPr>
            <p:ph type="title"/>
          </p:nvPr>
        </p:nvSpPr>
        <p:spPr/>
        <p:txBody>
          <a:bodyPr/>
          <a:lstStyle/>
          <a:p>
            <a:r>
              <a:rPr lang="es-BO" b="1" dirty="0">
                <a:effectLst/>
              </a:rPr>
              <a:t>Principios generales</a:t>
            </a:r>
            <a:br>
              <a:rPr lang="es-BO" b="1" dirty="0">
                <a:effectLst/>
              </a:rPr>
            </a:br>
            <a:endParaRPr lang="es-BO" dirty="0"/>
          </a:p>
        </p:txBody>
      </p:sp>
      <p:sp>
        <p:nvSpPr>
          <p:cNvPr id="3" name="Marcador de contenido 2">
            <a:extLst>
              <a:ext uri="{FF2B5EF4-FFF2-40B4-BE49-F238E27FC236}">
                <a16:creationId xmlns:a16="http://schemas.microsoft.com/office/drawing/2014/main" id="{CC287AAF-87C9-02C3-4A1B-8382FDF57920}"/>
              </a:ext>
            </a:extLst>
          </p:cNvPr>
          <p:cNvSpPr>
            <a:spLocks noGrp="1"/>
          </p:cNvSpPr>
          <p:nvPr>
            <p:ph idx="1"/>
          </p:nvPr>
        </p:nvSpPr>
        <p:spPr/>
        <p:txBody>
          <a:bodyPr>
            <a:normAutofit fontScale="77500" lnSpcReduction="20000"/>
          </a:bodyPr>
          <a:lstStyle/>
          <a:p>
            <a:r>
              <a:rPr lang="es-BO" b="1" dirty="0">
                <a:effectLst/>
              </a:rPr>
              <a:t>Comunicación e información</a:t>
            </a:r>
          </a:p>
          <a:p>
            <a:r>
              <a:rPr lang="es-MX" dirty="0">
                <a:effectLst/>
              </a:rPr>
              <a:t>Garantizar que los niños y jóvenes, y sus padres o cuidadores tengan una experiencia positiva mediante:</a:t>
            </a:r>
          </a:p>
          <a:p>
            <a:r>
              <a:rPr lang="es-MX" dirty="0">
                <a:effectLst/>
              </a:rPr>
              <a:t>presentándose a usted mismo y a cualquier otra persona presente</a:t>
            </a:r>
          </a:p>
          <a:p>
            <a:r>
              <a:rPr lang="es-MX" dirty="0">
                <a:effectLst/>
              </a:rPr>
              <a:t>preguntándoles cómo desean que se dirijan a ellos (por ejemplo, su nombre preferido y pronombres)</a:t>
            </a:r>
          </a:p>
          <a:p>
            <a:r>
              <a:rPr lang="es-MX" dirty="0">
                <a:effectLst/>
              </a:rPr>
              <a:t>tranquilizar al niño o joven y a sus padres o cuidadores siendo amables y acogedores (por ejemplo, sonriendo, saludando, utilizando el contacto visual)</a:t>
            </a:r>
          </a:p>
          <a:p>
            <a:r>
              <a:rPr lang="es-MX" dirty="0">
                <a:effectLst/>
              </a:rPr>
              <a:t>Construir una relación para desarrollar la confianza</a:t>
            </a:r>
          </a:p>
          <a:p>
            <a:r>
              <a:rPr lang="es-MX" dirty="0">
                <a:effectLst/>
              </a:rPr>
              <a:t>alentar a los niños, jóvenes y a los padres y cuidadores de bebés y niños pequeños a contribuir y participar activamente en los debates y decisiones sobre su cuidado.</a:t>
            </a:r>
          </a:p>
          <a:p>
            <a:endParaRPr lang="es-BO" dirty="0"/>
          </a:p>
        </p:txBody>
      </p:sp>
    </p:spTree>
    <p:extLst>
      <p:ext uri="{BB962C8B-B14F-4D97-AF65-F5344CB8AC3E}">
        <p14:creationId xmlns:p14="http://schemas.microsoft.com/office/powerpoint/2010/main" val="42295805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C470774-5541-B9D0-AC21-0A4459E2778B}"/>
              </a:ext>
            </a:extLst>
          </p:cNvPr>
          <p:cNvSpPr>
            <a:spLocks noGrp="1"/>
          </p:cNvSpPr>
          <p:nvPr>
            <p:ph type="title"/>
          </p:nvPr>
        </p:nvSpPr>
        <p:spPr/>
        <p:txBody>
          <a:bodyPr/>
          <a:lstStyle/>
          <a:p>
            <a:r>
              <a:rPr lang="es-BO" b="1" dirty="0">
                <a:effectLst/>
              </a:rPr>
              <a:t>Proporcionar información</a:t>
            </a:r>
            <a:br>
              <a:rPr lang="es-BO" b="1" dirty="0">
                <a:effectLst/>
              </a:rPr>
            </a:br>
            <a:endParaRPr lang="es-BO" dirty="0"/>
          </a:p>
        </p:txBody>
      </p:sp>
      <p:sp>
        <p:nvSpPr>
          <p:cNvPr id="3" name="Marcador de contenido 2">
            <a:extLst>
              <a:ext uri="{FF2B5EF4-FFF2-40B4-BE49-F238E27FC236}">
                <a16:creationId xmlns:a16="http://schemas.microsoft.com/office/drawing/2014/main" id="{15EA9BBC-8336-1AAB-34BE-DF7E1A0EB6E3}"/>
              </a:ext>
            </a:extLst>
          </p:cNvPr>
          <p:cNvSpPr>
            <a:spLocks noGrp="1"/>
          </p:cNvSpPr>
          <p:nvPr>
            <p:ph idx="1"/>
          </p:nvPr>
        </p:nvSpPr>
        <p:spPr/>
        <p:txBody>
          <a:bodyPr>
            <a:normAutofit fontScale="85000" lnSpcReduction="20000"/>
          </a:bodyPr>
          <a:lstStyle/>
          <a:p>
            <a:r>
              <a:rPr lang="es-MX" dirty="0">
                <a:effectLst/>
              </a:rPr>
              <a:t>su condición y cualquier opción de tratamiento y problemas relacionados con estos (incluido el diagnóstico, los posibles efectos secundarios, los resultados a largo plazo y los síntomas que puedan experimentar)</a:t>
            </a:r>
          </a:p>
          <a:p>
            <a:r>
              <a:rPr lang="es-MX" dirty="0">
                <a:effectLst/>
              </a:rPr>
              <a:t>cualquier acción preventiva o cambio de estilo de vida que puedan realizar</a:t>
            </a:r>
          </a:p>
          <a:p>
            <a:r>
              <a:rPr lang="es-MX" dirty="0">
                <a:effectLst/>
              </a:rPr>
              <a:t>donde serán vistos</a:t>
            </a:r>
          </a:p>
          <a:p>
            <a:r>
              <a:rPr lang="es-MX" dirty="0">
                <a:effectLst/>
              </a:rPr>
              <a:t>plazos probables y tiempos de espera para su tratamiento, incluido mantenerlos informados sobre esperas o retrasos en las citas</a:t>
            </a:r>
          </a:p>
          <a:p>
            <a:r>
              <a:rPr lang="es-MX" dirty="0">
                <a:effectLst/>
              </a:rPr>
              <a:t>que participarán en la prestación de su atención sanitaria</a:t>
            </a:r>
          </a:p>
          <a:p>
            <a:r>
              <a:rPr lang="es-MX" dirty="0">
                <a:effectLst/>
              </a:rPr>
              <a:t>qué sucederá en puntos clave de su atención (por ejemplo, al ser transferidos de un entorno sanitario a otro, al ser remitidos a un equipo sanitario diferente).</a:t>
            </a:r>
          </a:p>
          <a:p>
            <a:endParaRPr lang="es-BO" dirty="0"/>
          </a:p>
        </p:txBody>
      </p:sp>
    </p:spTree>
    <p:extLst>
      <p:ext uri="{BB962C8B-B14F-4D97-AF65-F5344CB8AC3E}">
        <p14:creationId xmlns:p14="http://schemas.microsoft.com/office/powerpoint/2010/main" val="25304967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932E0B-8841-7F3E-4B85-F055573C2FF8}"/>
              </a:ext>
            </a:extLst>
          </p:cNvPr>
          <p:cNvSpPr>
            <a:spLocks noGrp="1"/>
          </p:cNvSpPr>
          <p:nvPr>
            <p:ph type="title"/>
          </p:nvPr>
        </p:nvSpPr>
        <p:spPr/>
        <p:txBody>
          <a:bodyPr/>
          <a:lstStyle/>
          <a:p>
            <a:r>
              <a:rPr lang="es-MX" b="1" dirty="0">
                <a:effectLst/>
              </a:rPr>
              <a:t>Planificación de la atención sanitaria</a:t>
            </a:r>
            <a:br>
              <a:rPr lang="es-MX" b="1" dirty="0">
                <a:effectLst/>
              </a:rPr>
            </a:br>
            <a:endParaRPr lang="es-BO" dirty="0"/>
          </a:p>
        </p:txBody>
      </p:sp>
      <p:sp>
        <p:nvSpPr>
          <p:cNvPr id="3" name="Marcador de contenido 2">
            <a:extLst>
              <a:ext uri="{FF2B5EF4-FFF2-40B4-BE49-F238E27FC236}">
                <a16:creationId xmlns:a16="http://schemas.microsoft.com/office/drawing/2014/main" id="{5737175D-D9A6-91EB-9280-9D3F042EB8C4}"/>
              </a:ext>
            </a:extLst>
          </p:cNvPr>
          <p:cNvSpPr>
            <a:spLocks noGrp="1"/>
          </p:cNvSpPr>
          <p:nvPr>
            <p:ph idx="1"/>
          </p:nvPr>
        </p:nvSpPr>
        <p:spPr/>
        <p:txBody>
          <a:bodyPr/>
          <a:lstStyle/>
          <a:p>
            <a:r>
              <a:rPr lang="es-BO" b="1" dirty="0">
                <a:effectLst/>
              </a:rPr>
              <a:t>Toma de decisiones compartida</a:t>
            </a:r>
          </a:p>
          <a:p>
            <a:r>
              <a:rPr lang="es-BO" b="1" dirty="0">
                <a:effectLst/>
              </a:rPr>
              <a:t>Riesgos y beneficios</a:t>
            </a:r>
          </a:p>
          <a:p>
            <a:r>
              <a:rPr lang="es-BO" b="1" dirty="0">
                <a:effectLst/>
              </a:rPr>
              <a:t>Consentimiento, privacidad y confidencialidad</a:t>
            </a:r>
          </a:p>
          <a:p>
            <a:r>
              <a:rPr lang="es-MX" b="1" dirty="0">
                <a:effectLst/>
              </a:rPr>
              <a:t>Participación de padres o cuidadores</a:t>
            </a:r>
          </a:p>
          <a:p>
            <a:r>
              <a:rPr lang="es-MX" b="1" dirty="0">
                <a:effectLst/>
              </a:rPr>
              <a:t>Uniformes del personal y ropa sanitaria</a:t>
            </a:r>
          </a:p>
          <a:p>
            <a:r>
              <a:rPr lang="es-MX" b="1" dirty="0">
                <a:effectLst/>
              </a:rPr>
              <a:t>Continuidad y coordinación de la atención</a:t>
            </a:r>
          </a:p>
          <a:p>
            <a:endParaRPr lang="es-BO" dirty="0"/>
          </a:p>
        </p:txBody>
      </p:sp>
    </p:spTree>
    <p:extLst>
      <p:ext uri="{BB962C8B-B14F-4D97-AF65-F5344CB8AC3E}">
        <p14:creationId xmlns:p14="http://schemas.microsoft.com/office/powerpoint/2010/main" val="41448465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491836-E97F-1E0C-1055-0A7EE80F7CBE}"/>
              </a:ext>
            </a:extLst>
          </p:cNvPr>
          <p:cNvSpPr>
            <a:spLocks noGrp="1"/>
          </p:cNvSpPr>
          <p:nvPr>
            <p:ph type="title"/>
          </p:nvPr>
        </p:nvSpPr>
        <p:spPr/>
        <p:txBody>
          <a:bodyPr/>
          <a:lstStyle/>
          <a:p>
            <a:r>
              <a:rPr lang="es-MX" dirty="0">
                <a:effectLst/>
              </a:rPr>
              <a:t>Acciones preventivas en todos los entornos</a:t>
            </a:r>
            <a:br>
              <a:rPr lang="es-MX" dirty="0">
                <a:effectLst/>
              </a:rPr>
            </a:br>
            <a:endParaRPr lang="es-BO" dirty="0"/>
          </a:p>
        </p:txBody>
      </p:sp>
      <p:sp>
        <p:nvSpPr>
          <p:cNvPr id="3" name="Marcador de contenido 2">
            <a:extLst>
              <a:ext uri="{FF2B5EF4-FFF2-40B4-BE49-F238E27FC236}">
                <a16:creationId xmlns:a16="http://schemas.microsoft.com/office/drawing/2014/main" id="{421BD5C6-B03F-E1DF-B92A-383C15B63239}"/>
              </a:ext>
            </a:extLst>
          </p:cNvPr>
          <p:cNvSpPr>
            <a:spLocks noGrp="1"/>
          </p:cNvSpPr>
          <p:nvPr>
            <p:ph idx="1"/>
          </p:nvPr>
        </p:nvSpPr>
        <p:spPr/>
        <p:txBody>
          <a:bodyPr/>
          <a:lstStyle/>
          <a:p>
            <a:r>
              <a:rPr lang="es-MX" b="1" dirty="0">
                <a:effectLst/>
              </a:rPr>
              <a:t>Promoción de comportamientos saludables</a:t>
            </a:r>
            <a:r>
              <a:rPr lang="es-MX" dirty="0">
                <a:effectLst/>
              </a:rPr>
              <a:t>: Incentivar la actividad física regular y una dieta equilibrada.</a:t>
            </a:r>
          </a:p>
          <a:p>
            <a:r>
              <a:rPr lang="es-MX" b="1" dirty="0">
                <a:effectLst/>
              </a:rPr>
              <a:t>Educación alimentaria</a:t>
            </a:r>
            <a:r>
              <a:rPr lang="es-MX" dirty="0">
                <a:effectLst/>
              </a:rPr>
              <a:t>: Proporcionar información precisa y accesible sobre nutrición saludable.</a:t>
            </a:r>
          </a:p>
          <a:p>
            <a:r>
              <a:rPr lang="es-MX" b="1" dirty="0">
                <a:effectLst/>
              </a:rPr>
              <a:t>Evitar prácticas insostenibles</a:t>
            </a:r>
            <a:r>
              <a:rPr lang="es-MX" dirty="0">
                <a:effectLst/>
              </a:rPr>
              <a:t>: Desaconsejar comportamientos extremos como dietas restrictivas o ejercicio obsesivo.</a:t>
            </a:r>
          </a:p>
          <a:p>
            <a:endParaRPr lang="es-BO" dirty="0"/>
          </a:p>
        </p:txBody>
      </p:sp>
    </p:spTree>
    <p:extLst>
      <p:ext uri="{BB962C8B-B14F-4D97-AF65-F5344CB8AC3E}">
        <p14:creationId xmlns:p14="http://schemas.microsoft.com/office/powerpoint/2010/main" val="5467619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12FE76-F59B-AACE-CF20-6C9FC9E330D6}"/>
              </a:ext>
            </a:extLst>
          </p:cNvPr>
          <p:cNvSpPr>
            <a:spLocks noGrp="1"/>
          </p:cNvSpPr>
          <p:nvPr>
            <p:ph type="title"/>
          </p:nvPr>
        </p:nvSpPr>
        <p:spPr/>
        <p:txBody>
          <a:bodyPr/>
          <a:lstStyle/>
          <a:p>
            <a:r>
              <a:rPr lang="es-BO" dirty="0">
                <a:effectLst/>
              </a:rPr>
              <a:t>Enfoques comunitarios</a:t>
            </a:r>
            <a:br>
              <a:rPr lang="es-BO" dirty="0">
                <a:effectLst/>
              </a:rPr>
            </a:br>
            <a:endParaRPr lang="es-BO" dirty="0"/>
          </a:p>
        </p:txBody>
      </p:sp>
      <p:sp>
        <p:nvSpPr>
          <p:cNvPr id="3" name="Marcador de contenido 2">
            <a:extLst>
              <a:ext uri="{FF2B5EF4-FFF2-40B4-BE49-F238E27FC236}">
                <a16:creationId xmlns:a16="http://schemas.microsoft.com/office/drawing/2014/main" id="{7B95AA0D-3CFA-9C43-FDB6-0476CA52B800}"/>
              </a:ext>
            </a:extLst>
          </p:cNvPr>
          <p:cNvSpPr>
            <a:spLocks noGrp="1"/>
          </p:cNvSpPr>
          <p:nvPr>
            <p:ph idx="1"/>
          </p:nvPr>
        </p:nvSpPr>
        <p:spPr/>
        <p:txBody>
          <a:bodyPr/>
          <a:lstStyle/>
          <a:p>
            <a:r>
              <a:rPr lang="es-MX" dirty="0">
                <a:effectLst/>
              </a:rPr>
              <a:t>Incorporar esquemas locales que mejoren el acceso a alimentos saludables y espacios para actividad física.</a:t>
            </a:r>
          </a:p>
          <a:p>
            <a:r>
              <a:rPr lang="es-MX" dirty="0">
                <a:effectLst/>
              </a:rPr>
              <a:t>Diseñar estrategias que consideren barreras sociales, culturales y económicas.</a:t>
            </a:r>
          </a:p>
          <a:p>
            <a:endParaRPr lang="es-BO" dirty="0"/>
          </a:p>
        </p:txBody>
      </p:sp>
    </p:spTree>
    <p:extLst>
      <p:ext uri="{BB962C8B-B14F-4D97-AF65-F5344CB8AC3E}">
        <p14:creationId xmlns:p14="http://schemas.microsoft.com/office/powerpoint/2010/main" val="386657579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BE55ED-F7AA-35FE-A8CE-B5FC85DF8B87}"/>
              </a:ext>
            </a:extLst>
          </p:cNvPr>
          <p:cNvSpPr>
            <a:spLocks noGrp="1"/>
          </p:cNvSpPr>
          <p:nvPr>
            <p:ph type="title"/>
          </p:nvPr>
        </p:nvSpPr>
        <p:spPr/>
        <p:txBody>
          <a:bodyPr/>
          <a:lstStyle/>
          <a:p>
            <a:r>
              <a:rPr lang="es-MX" dirty="0">
                <a:effectLst/>
              </a:rPr>
              <a:t>Identificación y evaluación del sobrepeso y la obesidad</a:t>
            </a:r>
            <a:br>
              <a:rPr lang="es-MX" dirty="0">
                <a:effectLst/>
              </a:rPr>
            </a:br>
            <a:endParaRPr lang="es-BO" dirty="0"/>
          </a:p>
        </p:txBody>
      </p:sp>
      <p:sp>
        <p:nvSpPr>
          <p:cNvPr id="3" name="Marcador de contenido 2">
            <a:extLst>
              <a:ext uri="{FF2B5EF4-FFF2-40B4-BE49-F238E27FC236}">
                <a16:creationId xmlns:a16="http://schemas.microsoft.com/office/drawing/2014/main" id="{9F3CEEFB-4A78-6ED8-F60C-327A254B85C1}"/>
              </a:ext>
            </a:extLst>
          </p:cNvPr>
          <p:cNvSpPr>
            <a:spLocks noGrp="1"/>
          </p:cNvSpPr>
          <p:nvPr>
            <p:ph idx="1"/>
          </p:nvPr>
        </p:nvSpPr>
        <p:spPr/>
        <p:txBody>
          <a:bodyPr>
            <a:normAutofit fontScale="85000" lnSpcReduction="20000"/>
          </a:bodyPr>
          <a:lstStyle/>
          <a:p>
            <a:r>
              <a:rPr lang="es-MX" dirty="0">
                <a:effectLst/>
              </a:rPr>
              <a:t>Adultos</a:t>
            </a:r>
          </a:p>
          <a:p>
            <a:r>
              <a:rPr lang="es-MX" b="1" dirty="0">
                <a:effectLst/>
              </a:rPr>
              <a:t>Mediciones clínicas</a:t>
            </a:r>
            <a:r>
              <a:rPr lang="es-MX" dirty="0">
                <a:effectLst/>
              </a:rPr>
              <a:t>: Usar el índice de masa corporal (IMC) junto con la relación cintura-altura para evaluar riesgos.</a:t>
            </a:r>
          </a:p>
          <a:p>
            <a:r>
              <a:rPr lang="es-MX" b="1" dirty="0">
                <a:effectLst/>
              </a:rPr>
              <a:t>Clasificación del IMC</a:t>
            </a:r>
            <a:r>
              <a:rPr lang="es-MX" dirty="0">
                <a:effectLst/>
              </a:rPr>
              <a:t>:</a:t>
            </a:r>
          </a:p>
          <a:p>
            <a:pPr lvl="1"/>
            <a:r>
              <a:rPr lang="es-MX" dirty="0">
                <a:effectLst/>
              </a:rPr>
              <a:t>Peso saludable: IMC de 18,5 a 24,9 kg/m².</a:t>
            </a:r>
          </a:p>
          <a:p>
            <a:pPr lvl="1"/>
            <a:r>
              <a:rPr lang="es-MX" dirty="0">
                <a:effectLst/>
              </a:rPr>
              <a:t>Sobrepeso: IMC de 25 a 29,9 kg/m².</a:t>
            </a:r>
          </a:p>
          <a:p>
            <a:pPr lvl="1"/>
            <a:r>
              <a:rPr lang="es-MX" dirty="0">
                <a:effectLst/>
              </a:rPr>
              <a:t>Obesidad clase 1: IMC de 30 a 34,9 kg/m².</a:t>
            </a:r>
          </a:p>
          <a:p>
            <a:pPr lvl="1"/>
            <a:r>
              <a:rPr lang="es-MX" dirty="0">
                <a:effectLst/>
              </a:rPr>
              <a:t>Obesidad clase 2: IMC de 35 a 39,9 kg/m².</a:t>
            </a:r>
          </a:p>
          <a:p>
            <a:pPr lvl="1"/>
            <a:r>
              <a:rPr lang="es-MX" dirty="0">
                <a:effectLst/>
              </a:rPr>
              <a:t>Obesidad clase 3: IMC ≥40 kg/m².</a:t>
            </a:r>
          </a:p>
          <a:p>
            <a:r>
              <a:rPr lang="es-MX" dirty="0">
                <a:effectLst/>
              </a:rPr>
              <a:t>Considerar umbrales más bajos de IMC para personas de origen asiático, africano o caribeño.</a:t>
            </a:r>
          </a:p>
          <a:p>
            <a:endParaRPr lang="es-BO" dirty="0"/>
          </a:p>
        </p:txBody>
      </p:sp>
    </p:spTree>
    <p:extLst>
      <p:ext uri="{BB962C8B-B14F-4D97-AF65-F5344CB8AC3E}">
        <p14:creationId xmlns:p14="http://schemas.microsoft.com/office/powerpoint/2010/main" val="82627062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B5550-909A-217F-5D0C-1FA769E1B6C9}"/>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FC75DFA7-7C93-79F3-985C-F8E249334449}"/>
              </a:ext>
            </a:extLst>
          </p:cNvPr>
          <p:cNvSpPr>
            <a:spLocks noGrp="1"/>
          </p:cNvSpPr>
          <p:nvPr>
            <p:ph type="title"/>
          </p:nvPr>
        </p:nvSpPr>
        <p:spPr/>
        <p:txBody>
          <a:bodyPr/>
          <a:lstStyle/>
          <a:p>
            <a:r>
              <a:rPr lang="es-MX" dirty="0">
                <a:effectLst/>
              </a:rPr>
              <a:t>Identificación y evaluación del sobrepeso y la obesidad</a:t>
            </a:r>
            <a:br>
              <a:rPr lang="es-MX" dirty="0">
                <a:effectLst/>
              </a:rPr>
            </a:br>
            <a:endParaRPr lang="es-BO" dirty="0"/>
          </a:p>
        </p:txBody>
      </p:sp>
      <p:sp>
        <p:nvSpPr>
          <p:cNvPr id="3" name="Marcador de contenido 2">
            <a:extLst>
              <a:ext uri="{FF2B5EF4-FFF2-40B4-BE49-F238E27FC236}">
                <a16:creationId xmlns:a16="http://schemas.microsoft.com/office/drawing/2014/main" id="{117B7C82-691C-1764-A600-C7BCFFF61361}"/>
              </a:ext>
            </a:extLst>
          </p:cNvPr>
          <p:cNvSpPr>
            <a:spLocks noGrp="1"/>
          </p:cNvSpPr>
          <p:nvPr>
            <p:ph idx="1"/>
          </p:nvPr>
        </p:nvSpPr>
        <p:spPr/>
        <p:txBody>
          <a:bodyPr>
            <a:normAutofit fontScale="70000" lnSpcReduction="20000"/>
          </a:bodyPr>
          <a:lstStyle/>
          <a:p>
            <a:r>
              <a:rPr lang="es-MX" b="1" dirty="0">
                <a:effectLst/>
              </a:rPr>
              <a:t>Medida</a:t>
            </a:r>
            <a:endParaRPr lang="es-MX" dirty="0">
              <a:effectLst/>
            </a:endParaRPr>
          </a:p>
          <a:p>
            <a:r>
              <a:rPr lang="es-MX" dirty="0">
                <a:effectLst/>
              </a:rPr>
              <a:t>Encuentra la parte inferior de las costillas y la parte superior de las caderas.</a:t>
            </a:r>
          </a:p>
          <a:p>
            <a:r>
              <a:rPr lang="es-MX" dirty="0">
                <a:effectLst/>
              </a:rPr>
              <a:t>Envuelva una cinta métrica alrededor de la cintura a medio camino entre estos puntos (estará justo encima del ombligo) y exhale naturalmente antes de tomar la medida.</a:t>
            </a:r>
          </a:p>
          <a:p>
            <a:r>
              <a:rPr lang="es-MX" b="1" dirty="0">
                <a:effectLst/>
              </a:rPr>
              <a:t>Calcular</a:t>
            </a:r>
            <a:endParaRPr lang="es-MX" dirty="0">
              <a:effectLst/>
            </a:endParaRPr>
          </a:p>
          <a:p>
            <a:r>
              <a:rPr lang="es-MX" dirty="0">
                <a:effectLst/>
              </a:rPr>
              <a:t>Mida la circunferencia y la altura de la cintura en las mismas unidades (ambas en centímetros o ambas en pulgadas). Si conoce su altura en pies y pulgadas, conviértala a pulgadas (por ejemplo, 5 pies y 7 pulgadas son 67 pulgadas).</a:t>
            </a:r>
          </a:p>
          <a:p>
            <a:r>
              <a:rPr lang="es-MX" dirty="0">
                <a:effectLst/>
              </a:rPr>
              <a:t>Divida la medida de la cintura por la medida de la altura. Por ejemplo:</a:t>
            </a:r>
          </a:p>
          <a:p>
            <a:r>
              <a:rPr lang="es-MX" dirty="0">
                <a:effectLst/>
              </a:rPr>
              <a:t>38 pulgadas divididas por 67 pulgadas = relación cintura-altura de 0,57 </a:t>
            </a:r>
            <a:r>
              <a:rPr lang="es-MX" b="1" dirty="0">
                <a:effectLst/>
              </a:rPr>
              <a:t>o</a:t>
            </a:r>
            <a:endParaRPr lang="es-MX" dirty="0">
              <a:effectLst/>
            </a:endParaRPr>
          </a:p>
          <a:p>
            <a:r>
              <a:rPr lang="es-MX" dirty="0">
                <a:effectLst/>
              </a:rPr>
              <a:t>96,5 cm dividido por 170 cm = relación cintura-altura de 0,57.</a:t>
            </a:r>
          </a:p>
          <a:p>
            <a:endParaRPr lang="es-BO" dirty="0"/>
          </a:p>
        </p:txBody>
      </p:sp>
    </p:spTree>
    <p:extLst>
      <p:ext uri="{BB962C8B-B14F-4D97-AF65-F5344CB8AC3E}">
        <p14:creationId xmlns:p14="http://schemas.microsoft.com/office/powerpoint/2010/main" val="6454439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3476B1-A43C-6AEB-857C-61F515036D84}"/>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BDA65316-0A35-75E4-DA8F-65E01A1B4D86}"/>
              </a:ext>
            </a:extLst>
          </p:cNvPr>
          <p:cNvSpPr>
            <a:spLocks noGrp="1"/>
          </p:cNvSpPr>
          <p:nvPr>
            <p:ph type="title"/>
          </p:nvPr>
        </p:nvSpPr>
        <p:spPr/>
        <p:txBody>
          <a:bodyPr/>
          <a:lstStyle/>
          <a:p>
            <a:r>
              <a:rPr lang="es-MX" dirty="0">
                <a:effectLst/>
              </a:rPr>
              <a:t>Identificación y evaluación del sobrepeso y la obesidad</a:t>
            </a:r>
            <a:br>
              <a:rPr lang="es-MX" dirty="0">
                <a:effectLst/>
              </a:rPr>
            </a:br>
            <a:endParaRPr lang="es-BO" dirty="0"/>
          </a:p>
        </p:txBody>
      </p:sp>
      <p:sp>
        <p:nvSpPr>
          <p:cNvPr id="3" name="Marcador de contenido 2">
            <a:extLst>
              <a:ext uri="{FF2B5EF4-FFF2-40B4-BE49-F238E27FC236}">
                <a16:creationId xmlns:a16="http://schemas.microsoft.com/office/drawing/2014/main" id="{0E3DC5D0-DE41-55E5-5533-BB7194340B45}"/>
              </a:ext>
            </a:extLst>
          </p:cNvPr>
          <p:cNvSpPr>
            <a:spLocks noGrp="1"/>
          </p:cNvSpPr>
          <p:nvPr>
            <p:ph idx="1"/>
          </p:nvPr>
        </p:nvSpPr>
        <p:spPr/>
        <p:txBody>
          <a:bodyPr>
            <a:normAutofit fontScale="85000" lnSpcReduction="10000"/>
          </a:bodyPr>
          <a:lstStyle/>
          <a:p>
            <a:r>
              <a:rPr lang="es-MX" dirty="0">
                <a:effectLst/>
              </a:rPr>
              <a:t>Clasifique el grado de adiposidad central según la relación cintura-altura de la siguiente manera:</a:t>
            </a:r>
          </a:p>
          <a:p>
            <a:r>
              <a:rPr lang="es-MX" dirty="0">
                <a:effectLst/>
              </a:rPr>
              <a:t>adiposidad central saludable: relación cintura-altura 0,4 a 0,49, lo que indica que no hay mayores riesgos para la salud</a:t>
            </a:r>
          </a:p>
          <a:p>
            <a:r>
              <a:rPr lang="es-MX" dirty="0">
                <a:effectLst/>
              </a:rPr>
              <a:t>Aumento de la adiposidad central: relación cintura-altura de 0,5 a 0,59, lo que indica mayores riesgos para la salud</a:t>
            </a:r>
          </a:p>
          <a:p>
            <a:r>
              <a:rPr lang="es-MX" dirty="0">
                <a:effectLst/>
              </a:rPr>
              <a:t>alta adiposidad central: relación cintura-altura 0,6 o más, lo que indica mayores riesgos para la salud.</a:t>
            </a:r>
            <a:br>
              <a:rPr lang="es-MX" dirty="0">
                <a:effectLst/>
              </a:rPr>
            </a:br>
            <a:br>
              <a:rPr lang="es-MX" dirty="0">
                <a:effectLst/>
              </a:rPr>
            </a:br>
            <a:r>
              <a:rPr lang="es-MX" dirty="0">
                <a:effectLst/>
              </a:rPr>
              <a:t>Estas clasificaciones se pueden utilizar para personas con un IMC inferior a 35 kg/m</a:t>
            </a:r>
            <a:r>
              <a:rPr lang="es-MX" baseline="30000" dirty="0">
                <a:effectLst/>
              </a:rPr>
              <a:t>2</a:t>
            </a:r>
            <a:r>
              <a:rPr lang="es-MX" dirty="0">
                <a:effectLst/>
              </a:rPr>
              <a:t> de ambos sexos y de todas las etnias, incluidos los adultos con masa muscular elevada.</a:t>
            </a:r>
          </a:p>
          <a:p>
            <a:endParaRPr lang="es-BO" dirty="0"/>
          </a:p>
        </p:txBody>
      </p:sp>
    </p:spTree>
    <p:extLst>
      <p:ext uri="{BB962C8B-B14F-4D97-AF65-F5344CB8AC3E}">
        <p14:creationId xmlns:p14="http://schemas.microsoft.com/office/powerpoint/2010/main" val="36905707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159231-A3CF-904A-9B53-EA6E9B95FC58}"/>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BBD9D4EE-92DB-BBBC-CC6B-CC4C042DF79D}"/>
              </a:ext>
            </a:extLst>
          </p:cNvPr>
          <p:cNvSpPr>
            <a:spLocks noGrp="1"/>
          </p:cNvSpPr>
          <p:nvPr>
            <p:ph type="title"/>
          </p:nvPr>
        </p:nvSpPr>
        <p:spPr/>
        <p:txBody>
          <a:bodyPr/>
          <a:lstStyle/>
          <a:p>
            <a:r>
              <a:rPr lang="es-BO" dirty="0">
                <a:effectLst/>
              </a:rPr>
              <a:t>Intervenciones conductuales</a:t>
            </a:r>
            <a:br>
              <a:rPr lang="es-BO" dirty="0">
                <a:effectLst/>
              </a:rPr>
            </a:br>
            <a:endParaRPr lang="es-BO" dirty="0"/>
          </a:p>
        </p:txBody>
      </p:sp>
      <p:sp>
        <p:nvSpPr>
          <p:cNvPr id="3" name="Marcador de contenido 2">
            <a:extLst>
              <a:ext uri="{FF2B5EF4-FFF2-40B4-BE49-F238E27FC236}">
                <a16:creationId xmlns:a16="http://schemas.microsoft.com/office/drawing/2014/main" id="{EF48925E-BE65-6CD3-2B71-6B8BCC2E5E04}"/>
              </a:ext>
            </a:extLst>
          </p:cNvPr>
          <p:cNvSpPr>
            <a:spLocks noGrp="1"/>
          </p:cNvSpPr>
          <p:nvPr>
            <p:ph idx="1"/>
          </p:nvPr>
        </p:nvSpPr>
        <p:spPr/>
        <p:txBody>
          <a:bodyPr>
            <a:normAutofit lnSpcReduction="10000"/>
          </a:bodyPr>
          <a:lstStyle/>
          <a:p>
            <a:r>
              <a:rPr lang="es-MX" dirty="0">
                <a:effectLst/>
              </a:rPr>
              <a:t>Adultos</a:t>
            </a:r>
          </a:p>
          <a:p>
            <a:r>
              <a:rPr lang="es-MX" dirty="0">
                <a:effectLst/>
              </a:rPr>
              <a:t>Diseñar programas multicomponentes que combinen cambios en la dieta, aumento de la actividad física y apoyo psicológico.</a:t>
            </a:r>
          </a:p>
          <a:p>
            <a:r>
              <a:rPr lang="es-MX" dirty="0">
                <a:effectLst/>
              </a:rPr>
              <a:t>Establecer metas realistas y evaluar el progreso regularmente.</a:t>
            </a:r>
          </a:p>
          <a:p>
            <a:r>
              <a:rPr lang="es-MX" dirty="0">
                <a:effectLst/>
              </a:rPr>
              <a:t>Niños y jóvenes</a:t>
            </a:r>
          </a:p>
          <a:p>
            <a:r>
              <a:rPr lang="es-MX" dirty="0">
                <a:effectLst/>
              </a:rPr>
              <a:t>Involucrar a las familias en la planificación y </a:t>
            </a:r>
            <a:r>
              <a:rPr lang="es-MX" u="sng" dirty="0">
                <a:effectLst/>
              </a:rPr>
              <a:t>ejecución de intervenciones</a:t>
            </a:r>
            <a:r>
              <a:rPr lang="es-MX" dirty="0">
                <a:effectLst/>
              </a:rPr>
              <a:t>.</a:t>
            </a:r>
          </a:p>
          <a:p>
            <a:r>
              <a:rPr lang="es-MX" dirty="0">
                <a:effectLst/>
              </a:rPr>
              <a:t>Asegurar que las estrategias sean adecuadas a la edad, madurez y contexto cultural del niño.</a:t>
            </a:r>
          </a:p>
          <a:p>
            <a:endParaRPr lang="es-BO" dirty="0"/>
          </a:p>
        </p:txBody>
      </p:sp>
    </p:spTree>
    <p:extLst>
      <p:ext uri="{BB962C8B-B14F-4D97-AF65-F5344CB8AC3E}">
        <p14:creationId xmlns:p14="http://schemas.microsoft.com/office/powerpoint/2010/main" val="158696665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C4C1F-17D8-9A55-9020-9FB9116B1A7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9FC16132-06EF-43EE-2A01-33865F0ED69B}"/>
              </a:ext>
            </a:extLst>
          </p:cNvPr>
          <p:cNvSpPr>
            <a:spLocks noGrp="1"/>
          </p:cNvSpPr>
          <p:nvPr>
            <p:ph type="title"/>
          </p:nvPr>
        </p:nvSpPr>
        <p:spPr/>
        <p:txBody>
          <a:bodyPr/>
          <a:lstStyle/>
          <a:p>
            <a:r>
              <a:rPr lang="es-BO" dirty="0">
                <a:effectLst/>
              </a:rPr>
              <a:t>Intervenciones conductuales</a:t>
            </a:r>
            <a:br>
              <a:rPr lang="es-BO" dirty="0">
                <a:effectLst/>
              </a:rPr>
            </a:br>
            <a:endParaRPr lang="es-BO" dirty="0"/>
          </a:p>
        </p:txBody>
      </p:sp>
      <p:sp>
        <p:nvSpPr>
          <p:cNvPr id="3" name="Marcador de contenido 2">
            <a:extLst>
              <a:ext uri="{FF2B5EF4-FFF2-40B4-BE49-F238E27FC236}">
                <a16:creationId xmlns:a16="http://schemas.microsoft.com/office/drawing/2014/main" id="{A174E205-571B-5BEA-6B85-6338BDE547D3}"/>
              </a:ext>
            </a:extLst>
          </p:cNvPr>
          <p:cNvSpPr>
            <a:spLocks noGrp="1"/>
          </p:cNvSpPr>
          <p:nvPr>
            <p:ph idx="1"/>
          </p:nvPr>
        </p:nvSpPr>
        <p:spPr/>
        <p:txBody>
          <a:bodyPr>
            <a:normAutofit fontScale="92500" lnSpcReduction="20000"/>
          </a:bodyPr>
          <a:lstStyle/>
          <a:p>
            <a:r>
              <a:rPr lang="es-BO" b="1" dirty="0">
                <a:effectLst/>
              </a:rPr>
              <a:t>Servicios especializados</a:t>
            </a:r>
          </a:p>
          <a:p>
            <a:r>
              <a:rPr lang="es-MX" dirty="0">
                <a:effectLst/>
              </a:rPr>
              <a:t>presión arterial</a:t>
            </a:r>
          </a:p>
          <a:p>
            <a:r>
              <a:rPr lang="es-MX" dirty="0">
                <a:effectLst/>
              </a:rPr>
              <a:t>Perfil lipídico, preferiblemente en ayunas</a:t>
            </a:r>
          </a:p>
          <a:p>
            <a:r>
              <a:rPr lang="es-MX" dirty="0">
                <a:effectLst/>
              </a:rPr>
              <a:t>insulina en ayunas</a:t>
            </a:r>
          </a:p>
          <a:p>
            <a:r>
              <a:rPr lang="es-MX" dirty="0">
                <a:effectLst/>
              </a:rPr>
              <a:t>niveles de glucosa en ayunas y tolerancia oral a la glucosa</a:t>
            </a:r>
          </a:p>
          <a:p>
            <a:r>
              <a:rPr lang="es-MX" dirty="0">
                <a:effectLst/>
              </a:rPr>
              <a:t>función hepática</a:t>
            </a:r>
          </a:p>
          <a:p>
            <a:r>
              <a:rPr lang="es-MX" dirty="0">
                <a:effectLst/>
              </a:rPr>
              <a:t>función endocrina.</a:t>
            </a:r>
            <a:br>
              <a:rPr lang="es-MX" dirty="0">
                <a:effectLst/>
              </a:rPr>
            </a:br>
            <a:br>
              <a:rPr lang="es-MX" dirty="0">
                <a:effectLst/>
              </a:rPr>
            </a:br>
            <a:endParaRPr lang="es-BO" dirty="0"/>
          </a:p>
        </p:txBody>
      </p:sp>
    </p:spTree>
    <p:extLst>
      <p:ext uri="{BB962C8B-B14F-4D97-AF65-F5344CB8AC3E}">
        <p14:creationId xmlns:p14="http://schemas.microsoft.com/office/powerpoint/2010/main" val="38964542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0E4DDB-2151-7A25-DAB3-5D2907E9D69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22AD613-F640-0CB3-2FA4-FD6C0CD8A951}"/>
              </a:ext>
            </a:extLst>
          </p:cNvPr>
          <p:cNvSpPr>
            <a:spLocks noGrp="1"/>
          </p:cNvSpPr>
          <p:nvPr>
            <p:ph type="title"/>
          </p:nvPr>
        </p:nvSpPr>
        <p:spPr/>
        <p:txBody>
          <a:bodyPr/>
          <a:lstStyle/>
          <a:p>
            <a:r>
              <a:rPr lang="es-BO" dirty="0">
                <a:effectLst/>
              </a:rPr>
              <a:t>Actividad física y dieta</a:t>
            </a:r>
            <a:br>
              <a:rPr lang="es-BO" dirty="0">
                <a:effectLst/>
              </a:rPr>
            </a:br>
            <a:endParaRPr lang="es-BO" dirty="0"/>
          </a:p>
        </p:txBody>
      </p:sp>
      <p:sp>
        <p:nvSpPr>
          <p:cNvPr id="3" name="Marcador de contenido 2">
            <a:extLst>
              <a:ext uri="{FF2B5EF4-FFF2-40B4-BE49-F238E27FC236}">
                <a16:creationId xmlns:a16="http://schemas.microsoft.com/office/drawing/2014/main" id="{3CB77E0B-42D8-3AAE-6C87-9A1F6FE4465B}"/>
              </a:ext>
            </a:extLst>
          </p:cNvPr>
          <p:cNvSpPr>
            <a:spLocks noGrp="1"/>
          </p:cNvSpPr>
          <p:nvPr>
            <p:ph idx="1"/>
          </p:nvPr>
        </p:nvSpPr>
        <p:spPr>
          <a:xfrm>
            <a:off x="1141413" y="2122415"/>
            <a:ext cx="9905998" cy="3668785"/>
          </a:xfrm>
        </p:spPr>
        <p:txBody>
          <a:bodyPr>
            <a:normAutofit fontScale="92500" lnSpcReduction="20000"/>
          </a:bodyPr>
          <a:lstStyle/>
          <a:p>
            <a:r>
              <a:rPr lang="es-BO" u="sng" dirty="0">
                <a:effectLst/>
              </a:rPr>
              <a:t>Actividad física</a:t>
            </a:r>
          </a:p>
          <a:p>
            <a:r>
              <a:rPr lang="es-BO" dirty="0">
                <a:effectLst/>
              </a:rPr>
              <a:t>Recomendaciones para adultos: </a:t>
            </a:r>
            <a:r>
              <a:rPr lang="es-MX" dirty="0">
                <a:effectLst/>
              </a:rPr>
              <a:t>5 y 60 minutos de actividad física de intensidad moderada al día, especialmente si no reducen su ingesta de energía</a:t>
            </a:r>
            <a:endParaRPr lang="es-BO" dirty="0">
              <a:effectLst/>
            </a:endParaRPr>
          </a:p>
          <a:p>
            <a:r>
              <a:rPr lang="es-BO" dirty="0">
                <a:effectLst/>
              </a:rPr>
              <a:t>Fomentar actividades que se integren fácilmente en la vida diaria, como caminar o andar en bicicleta.</a:t>
            </a:r>
          </a:p>
          <a:p>
            <a:r>
              <a:rPr lang="es-BO" u="sng" dirty="0">
                <a:effectLst/>
              </a:rPr>
              <a:t>Dieta</a:t>
            </a:r>
          </a:p>
          <a:p>
            <a:r>
              <a:rPr lang="es-BO" dirty="0">
                <a:effectLst/>
              </a:rPr>
              <a:t>Promover patrones alimenticios balanceados basados en el modelo “</a:t>
            </a:r>
            <a:r>
              <a:rPr lang="es-BO" dirty="0" err="1">
                <a:effectLst/>
              </a:rPr>
              <a:t>Eatwell</a:t>
            </a:r>
            <a:r>
              <a:rPr lang="es-BO" dirty="0">
                <a:effectLst/>
              </a:rPr>
              <a:t>”.</a:t>
            </a:r>
          </a:p>
          <a:p>
            <a:r>
              <a:rPr lang="es-BO" dirty="0">
                <a:effectLst/>
              </a:rPr>
              <a:t>Evitar alimentos </a:t>
            </a:r>
            <a:r>
              <a:rPr lang="es-BO" dirty="0" err="1">
                <a:effectLst/>
              </a:rPr>
              <a:t>ultraprocesados</a:t>
            </a:r>
            <a:r>
              <a:rPr lang="es-BO" dirty="0">
                <a:effectLst/>
              </a:rPr>
              <a:t> y bebidas azucaradas.</a:t>
            </a:r>
          </a:p>
          <a:p>
            <a:r>
              <a:rPr lang="es-BO" dirty="0">
                <a:effectLst/>
              </a:rPr>
              <a:t>Incorporar estrategias personalizadas para abordar barreras individuales.</a:t>
            </a:r>
          </a:p>
          <a:p>
            <a:r>
              <a:rPr lang="es-BO" dirty="0">
                <a:effectLst/>
              </a:rPr>
              <a:t>Preferencias alimentarias (incluidas las preferencias culturales)</a:t>
            </a:r>
          </a:p>
          <a:p>
            <a:endParaRPr lang="es-BO" dirty="0">
              <a:effectLst/>
            </a:endParaRPr>
          </a:p>
          <a:p>
            <a:endParaRPr lang="es-BO" dirty="0"/>
          </a:p>
        </p:txBody>
      </p:sp>
    </p:spTree>
    <p:extLst>
      <p:ext uri="{BB962C8B-B14F-4D97-AF65-F5344CB8AC3E}">
        <p14:creationId xmlns:p14="http://schemas.microsoft.com/office/powerpoint/2010/main" val="29882364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50232-2C40-B5E2-AB66-05DA4A54709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3FE953F-BCBD-7444-8EFB-B8192EF41810}"/>
              </a:ext>
            </a:extLst>
          </p:cNvPr>
          <p:cNvSpPr>
            <a:spLocks noGrp="1"/>
          </p:cNvSpPr>
          <p:nvPr>
            <p:ph type="title"/>
          </p:nvPr>
        </p:nvSpPr>
        <p:spPr>
          <a:xfrm>
            <a:off x="478172" y="1817615"/>
            <a:ext cx="2348493" cy="1905000"/>
          </a:xfrm>
        </p:spPr>
        <p:txBody>
          <a:bodyPr>
            <a:normAutofit fontScale="90000"/>
          </a:bodyPr>
          <a:lstStyle/>
          <a:p>
            <a:r>
              <a:rPr lang="es-BO" dirty="0">
                <a:effectLst/>
              </a:rPr>
              <a:t>Actividad física y dieta</a:t>
            </a:r>
            <a:br>
              <a:rPr lang="es-BO" dirty="0">
                <a:effectLst/>
              </a:rPr>
            </a:br>
            <a:endParaRPr lang="es-BO" dirty="0"/>
          </a:p>
        </p:txBody>
      </p:sp>
      <p:sp>
        <p:nvSpPr>
          <p:cNvPr id="3" name="Marcador de contenido 2">
            <a:extLst>
              <a:ext uri="{FF2B5EF4-FFF2-40B4-BE49-F238E27FC236}">
                <a16:creationId xmlns:a16="http://schemas.microsoft.com/office/drawing/2014/main" id="{7249C058-602D-6E7B-FDC8-65668C855768}"/>
              </a:ext>
            </a:extLst>
          </p:cNvPr>
          <p:cNvSpPr>
            <a:spLocks noGrp="1"/>
          </p:cNvSpPr>
          <p:nvPr>
            <p:ph idx="1"/>
          </p:nvPr>
        </p:nvSpPr>
        <p:spPr>
          <a:xfrm>
            <a:off x="1141413" y="2122415"/>
            <a:ext cx="9905998" cy="3668785"/>
          </a:xfrm>
        </p:spPr>
        <p:txBody>
          <a:bodyPr>
            <a:normAutofit/>
          </a:bodyPr>
          <a:lstStyle/>
          <a:p>
            <a:endParaRPr lang="es-BO" dirty="0">
              <a:effectLst/>
            </a:endParaRPr>
          </a:p>
          <a:p>
            <a:endParaRPr lang="es-BO" dirty="0"/>
          </a:p>
        </p:txBody>
      </p:sp>
      <p:pic>
        <p:nvPicPr>
          <p:cNvPr id="7" name="Imagen 6">
            <a:extLst>
              <a:ext uri="{FF2B5EF4-FFF2-40B4-BE49-F238E27FC236}">
                <a16:creationId xmlns:a16="http://schemas.microsoft.com/office/drawing/2014/main" id="{B6D9FD9F-0D56-1060-43AA-9B99839EFD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3593" y="528639"/>
            <a:ext cx="8220745" cy="5800722"/>
          </a:xfrm>
          <a:prstGeom prst="rect">
            <a:avLst/>
          </a:prstGeom>
        </p:spPr>
      </p:pic>
    </p:spTree>
    <p:extLst>
      <p:ext uri="{BB962C8B-B14F-4D97-AF65-F5344CB8AC3E}">
        <p14:creationId xmlns:p14="http://schemas.microsoft.com/office/powerpoint/2010/main" val="279392681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C3252F-5AEC-2B64-CBC5-ADA8FB8ACF2F}"/>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D584BA9C-E9DC-B2A1-8DE5-9B3C1DE72809}"/>
              </a:ext>
            </a:extLst>
          </p:cNvPr>
          <p:cNvSpPr>
            <a:spLocks noGrp="1"/>
          </p:cNvSpPr>
          <p:nvPr>
            <p:ph type="title"/>
          </p:nvPr>
        </p:nvSpPr>
        <p:spPr/>
        <p:txBody>
          <a:bodyPr/>
          <a:lstStyle/>
          <a:p>
            <a:r>
              <a:rPr lang="es-BO" dirty="0">
                <a:effectLst/>
              </a:rPr>
              <a:t>Tratamientos médicos y quirúrgicos</a:t>
            </a:r>
            <a:br>
              <a:rPr lang="es-BO" dirty="0">
                <a:effectLst/>
              </a:rPr>
            </a:br>
            <a:endParaRPr lang="es-BO" dirty="0"/>
          </a:p>
        </p:txBody>
      </p:sp>
      <p:sp>
        <p:nvSpPr>
          <p:cNvPr id="3" name="Marcador de contenido 2">
            <a:extLst>
              <a:ext uri="{FF2B5EF4-FFF2-40B4-BE49-F238E27FC236}">
                <a16:creationId xmlns:a16="http://schemas.microsoft.com/office/drawing/2014/main" id="{801D3631-A027-FB1C-03CC-E7CC7C699D68}"/>
              </a:ext>
            </a:extLst>
          </p:cNvPr>
          <p:cNvSpPr>
            <a:spLocks noGrp="1"/>
          </p:cNvSpPr>
          <p:nvPr>
            <p:ph idx="1"/>
          </p:nvPr>
        </p:nvSpPr>
        <p:spPr>
          <a:xfrm>
            <a:off x="1141413" y="1921079"/>
            <a:ext cx="9905998" cy="3870121"/>
          </a:xfrm>
        </p:spPr>
        <p:txBody>
          <a:bodyPr>
            <a:normAutofit fontScale="85000" lnSpcReduction="10000"/>
          </a:bodyPr>
          <a:lstStyle/>
          <a:p>
            <a:r>
              <a:rPr lang="es-MX" dirty="0">
                <a:effectLst/>
              </a:rPr>
              <a:t>Medicamentos</a:t>
            </a:r>
          </a:p>
          <a:p>
            <a:r>
              <a:rPr lang="es-MX" dirty="0">
                <a:effectLst/>
              </a:rPr>
              <a:t>Considerar el uso de medicamentos aprobados, como los inhibidores selectivos de la recaptación de serotonina para el control del apetito o los agentes que afectan la absorción de grasas, como </a:t>
            </a:r>
            <a:r>
              <a:rPr lang="es-MX" dirty="0" err="1">
                <a:effectLst/>
              </a:rPr>
              <a:t>orlistat</a:t>
            </a:r>
            <a:r>
              <a:rPr lang="es-MX" dirty="0">
                <a:effectLst/>
              </a:rPr>
              <a:t>, en combinación con intervenciones conductuales y dietéticas.</a:t>
            </a:r>
          </a:p>
          <a:p>
            <a:r>
              <a:rPr lang="es-MX" dirty="0">
                <a:effectLst/>
              </a:rPr>
              <a:t>Monitorear efectos secundarios de manera continua, como malestar gastrointestinal, cambios en el estado de ánimo o efectos adversos metabólicos, y ajustar los tratamientos según las necesidades y respuesta clínica de cada paciente.</a:t>
            </a:r>
          </a:p>
          <a:p>
            <a:r>
              <a:rPr lang="es-MX" dirty="0">
                <a:effectLst/>
              </a:rPr>
              <a:t>Realizar evaluaciones periódicas para determinar la efectividad del tratamiento farmacológico en el contexto del peso corporal y la mejora de comorbilidades asociadas, como diabetes tipo 2 o hipertensión arterial.</a:t>
            </a:r>
          </a:p>
          <a:p>
            <a:r>
              <a:rPr lang="es-MX" dirty="0">
                <a:effectLst/>
              </a:rPr>
              <a:t>Garantizar que el uso de medicamentos sea parte de un enfoque multidisciplinario y que se realice en pacientes cuidadosamente seleccionados que cumplan con criterios específicos, como un IMC elevado con comorbilidades relevantes.</a:t>
            </a:r>
          </a:p>
          <a:p>
            <a:endParaRPr lang="es-BO" dirty="0"/>
          </a:p>
        </p:txBody>
      </p:sp>
    </p:spTree>
    <p:extLst>
      <p:ext uri="{BB962C8B-B14F-4D97-AF65-F5344CB8AC3E}">
        <p14:creationId xmlns:p14="http://schemas.microsoft.com/office/powerpoint/2010/main" val="189887269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2783E9-BF22-6C1B-F51B-71105A220B43}"/>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AF3457CE-132D-12FD-CBC0-0AF14F2D055C}"/>
              </a:ext>
            </a:extLst>
          </p:cNvPr>
          <p:cNvSpPr>
            <a:spLocks noGrp="1"/>
          </p:cNvSpPr>
          <p:nvPr>
            <p:ph type="title"/>
          </p:nvPr>
        </p:nvSpPr>
        <p:spPr>
          <a:xfrm>
            <a:off x="487072" y="2035729"/>
            <a:ext cx="3220862" cy="1905000"/>
          </a:xfrm>
        </p:spPr>
        <p:txBody>
          <a:bodyPr>
            <a:normAutofit fontScale="90000"/>
          </a:bodyPr>
          <a:lstStyle/>
          <a:p>
            <a:r>
              <a:rPr lang="es-BO" dirty="0">
                <a:effectLst/>
              </a:rPr>
              <a:t>Tratamientos médicos y quirúrgicos</a:t>
            </a:r>
            <a:br>
              <a:rPr lang="es-BO" dirty="0">
                <a:effectLst/>
              </a:rPr>
            </a:br>
            <a:endParaRPr lang="es-BO" dirty="0"/>
          </a:p>
        </p:txBody>
      </p:sp>
      <p:pic>
        <p:nvPicPr>
          <p:cNvPr id="5" name="Marcador de contenido 4">
            <a:extLst>
              <a:ext uri="{FF2B5EF4-FFF2-40B4-BE49-F238E27FC236}">
                <a16:creationId xmlns:a16="http://schemas.microsoft.com/office/drawing/2014/main" id="{71314542-1B10-343A-C544-AA38A8283F4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98909" y="185407"/>
            <a:ext cx="6948723" cy="6022446"/>
          </a:xfrm>
        </p:spPr>
      </p:pic>
    </p:spTree>
    <p:extLst>
      <p:ext uri="{BB962C8B-B14F-4D97-AF65-F5344CB8AC3E}">
        <p14:creationId xmlns:p14="http://schemas.microsoft.com/office/powerpoint/2010/main" val="31305861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8A6D5-12F6-18B7-FD3F-D155E00138AD}"/>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97DC43A0-213F-59FC-E68C-4E043682FF71}"/>
              </a:ext>
            </a:extLst>
          </p:cNvPr>
          <p:cNvSpPr>
            <a:spLocks noGrp="1"/>
          </p:cNvSpPr>
          <p:nvPr>
            <p:ph type="title"/>
          </p:nvPr>
        </p:nvSpPr>
        <p:spPr>
          <a:xfrm>
            <a:off x="839410" y="2136397"/>
            <a:ext cx="3220862" cy="1905000"/>
          </a:xfrm>
        </p:spPr>
        <p:txBody>
          <a:bodyPr>
            <a:normAutofit fontScale="90000"/>
          </a:bodyPr>
          <a:lstStyle/>
          <a:p>
            <a:r>
              <a:rPr lang="es-BO" dirty="0">
                <a:effectLst/>
              </a:rPr>
              <a:t>Tratamientos médicos y quirúrgicos</a:t>
            </a:r>
            <a:br>
              <a:rPr lang="es-BO" dirty="0">
                <a:effectLst/>
              </a:rPr>
            </a:br>
            <a:endParaRPr lang="es-BO" dirty="0"/>
          </a:p>
        </p:txBody>
      </p:sp>
      <p:pic>
        <p:nvPicPr>
          <p:cNvPr id="7" name="Marcador de contenido 6">
            <a:extLst>
              <a:ext uri="{FF2B5EF4-FFF2-40B4-BE49-F238E27FC236}">
                <a16:creationId xmlns:a16="http://schemas.microsoft.com/office/drawing/2014/main" id="{209D4615-CF6A-3E29-50A5-A9738F8493B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041783" y="329368"/>
            <a:ext cx="6107185" cy="6264379"/>
          </a:xfrm>
        </p:spPr>
      </p:pic>
    </p:spTree>
    <p:extLst>
      <p:ext uri="{BB962C8B-B14F-4D97-AF65-F5344CB8AC3E}">
        <p14:creationId xmlns:p14="http://schemas.microsoft.com/office/powerpoint/2010/main" val="146060591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D63C8C-DB8F-217B-5CAE-FFD9F45337DE}"/>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6C34AAE9-B3BE-2F1E-5704-967AE3B3FFBC}"/>
              </a:ext>
            </a:extLst>
          </p:cNvPr>
          <p:cNvSpPr>
            <a:spLocks noGrp="1"/>
          </p:cNvSpPr>
          <p:nvPr>
            <p:ph type="title"/>
          </p:nvPr>
        </p:nvSpPr>
        <p:spPr/>
        <p:txBody>
          <a:bodyPr/>
          <a:lstStyle/>
          <a:p>
            <a:r>
              <a:rPr lang="es-BO" dirty="0">
                <a:effectLst/>
              </a:rPr>
              <a:t>Cirugía bariátrica</a:t>
            </a:r>
            <a:br>
              <a:rPr lang="es-BO" dirty="0">
                <a:effectLst/>
              </a:rPr>
            </a:br>
            <a:endParaRPr lang="es-BO" dirty="0"/>
          </a:p>
        </p:txBody>
      </p:sp>
      <p:sp>
        <p:nvSpPr>
          <p:cNvPr id="3" name="Marcador de contenido 2">
            <a:extLst>
              <a:ext uri="{FF2B5EF4-FFF2-40B4-BE49-F238E27FC236}">
                <a16:creationId xmlns:a16="http://schemas.microsoft.com/office/drawing/2014/main" id="{7812BF00-B431-AAB1-7A36-96658AD3BCE8}"/>
              </a:ext>
            </a:extLst>
          </p:cNvPr>
          <p:cNvSpPr>
            <a:spLocks noGrp="1"/>
          </p:cNvSpPr>
          <p:nvPr>
            <p:ph idx="1"/>
          </p:nvPr>
        </p:nvSpPr>
        <p:spPr>
          <a:xfrm>
            <a:off x="948466" y="1324761"/>
            <a:ext cx="9905998" cy="3124201"/>
          </a:xfrm>
        </p:spPr>
        <p:txBody>
          <a:bodyPr/>
          <a:lstStyle/>
          <a:p>
            <a:r>
              <a:rPr lang="es-MX" dirty="0">
                <a:effectLst/>
              </a:rPr>
              <a:t>Indicada para personas con obesidad severa (IMC ≥40 kg/m² o ≤35 kg/m² con comorbilidades).</a:t>
            </a:r>
          </a:p>
          <a:p>
            <a:r>
              <a:rPr lang="es-MX" dirty="0">
                <a:effectLst/>
              </a:rPr>
              <a:t>Requiere evaluación multidisciplinaria y seguimiento a largo plazo.</a:t>
            </a:r>
          </a:p>
          <a:p>
            <a:endParaRPr lang="es-BO" dirty="0"/>
          </a:p>
        </p:txBody>
      </p:sp>
      <p:pic>
        <p:nvPicPr>
          <p:cNvPr id="5" name="Imagen 4">
            <a:extLst>
              <a:ext uri="{FF2B5EF4-FFF2-40B4-BE49-F238E27FC236}">
                <a16:creationId xmlns:a16="http://schemas.microsoft.com/office/drawing/2014/main" id="{A46EADB5-6BE5-ADDF-09C8-D8A3EBEADD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4780" y="3558155"/>
            <a:ext cx="7939263" cy="2951702"/>
          </a:xfrm>
          <a:prstGeom prst="rect">
            <a:avLst/>
          </a:prstGeom>
        </p:spPr>
      </p:pic>
    </p:spTree>
    <p:extLst>
      <p:ext uri="{BB962C8B-B14F-4D97-AF65-F5344CB8AC3E}">
        <p14:creationId xmlns:p14="http://schemas.microsoft.com/office/powerpoint/2010/main" val="31256028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C61163-732C-3E29-A2B9-7EFD6229834D}"/>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0B8C7411-BF45-97A7-2871-8B920D2675F2}"/>
              </a:ext>
            </a:extLst>
          </p:cNvPr>
          <p:cNvSpPr>
            <a:spLocks noGrp="1"/>
          </p:cNvSpPr>
          <p:nvPr>
            <p:ph type="title"/>
          </p:nvPr>
        </p:nvSpPr>
        <p:spPr/>
        <p:txBody>
          <a:bodyPr/>
          <a:lstStyle/>
          <a:p>
            <a:r>
              <a:rPr lang="es-MX" dirty="0">
                <a:effectLst/>
              </a:rPr>
              <a:t>Planificación y entrega de servicios</a:t>
            </a:r>
            <a:br>
              <a:rPr lang="es-MX" dirty="0">
                <a:effectLst/>
              </a:rPr>
            </a:br>
            <a:endParaRPr lang="es-BO" dirty="0"/>
          </a:p>
        </p:txBody>
      </p:sp>
      <p:sp>
        <p:nvSpPr>
          <p:cNvPr id="3" name="Marcador de contenido 2">
            <a:extLst>
              <a:ext uri="{FF2B5EF4-FFF2-40B4-BE49-F238E27FC236}">
                <a16:creationId xmlns:a16="http://schemas.microsoft.com/office/drawing/2014/main" id="{F1C18C2B-9863-C1BA-60B1-12EBA9B13495}"/>
              </a:ext>
            </a:extLst>
          </p:cNvPr>
          <p:cNvSpPr>
            <a:spLocks noGrp="1"/>
          </p:cNvSpPr>
          <p:nvPr>
            <p:ph idx="1"/>
          </p:nvPr>
        </p:nvSpPr>
        <p:spPr/>
        <p:txBody>
          <a:bodyPr>
            <a:normAutofit fontScale="92500" lnSpcReduction="20000"/>
          </a:bodyPr>
          <a:lstStyle/>
          <a:p>
            <a:r>
              <a:rPr lang="es-MX" u="sng" dirty="0">
                <a:effectLst/>
              </a:rPr>
              <a:t>Planificación estratégica</a:t>
            </a:r>
          </a:p>
          <a:p>
            <a:r>
              <a:rPr lang="es-MX" dirty="0">
                <a:effectLst/>
              </a:rPr>
              <a:t>resolución de problemas</a:t>
            </a:r>
          </a:p>
          <a:p>
            <a:r>
              <a:rPr lang="es-MX" dirty="0">
                <a:effectLst/>
              </a:rPr>
              <a:t>establecimiento de objetivos</a:t>
            </a:r>
          </a:p>
          <a:p>
            <a:r>
              <a:rPr lang="es-MX" dirty="0">
                <a:effectLst/>
              </a:rPr>
              <a:t>cómo realizar una tarea o actividad en particular</a:t>
            </a:r>
          </a:p>
          <a:p>
            <a:r>
              <a:rPr lang="es-MX" dirty="0">
                <a:effectLst/>
              </a:rPr>
              <a:t>ayudar a la persona a identificar fuentes de apoyo (como amigos y familiares o programas en el lugar de trabajo)</a:t>
            </a:r>
          </a:p>
          <a:p>
            <a:r>
              <a:rPr lang="es-MX" dirty="0">
                <a:effectLst/>
              </a:rPr>
              <a:t>Autocontrol del peso y comportamientos que pueden afectar al peso</a:t>
            </a:r>
          </a:p>
          <a:p>
            <a:r>
              <a:rPr lang="es-MX" dirty="0">
                <a:effectLst/>
              </a:rPr>
              <a:t>retroalimentación de los participantes sobre su propio progreso y sus puntos de vista sobre el programa general.</a:t>
            </a:r>
          </a:p>
          <a:p>
            <a:endParaRPr lang="es-MX" dirty="0">
              <a:effectLst/>
            </a:endParaRPr>
          </a:p>
          <a:p>
            <a:endParaRPr lang="es-BO" dirty="0"/>
          </a:p>
        </p:txBody>
      </p:sp>
    </p:spTree>
    <p:extLst>
      <p:ext uri="{BB962C8B-B14F-4D97-AF65-F5344CB8AC3E}">
        <p14:creationId xmlns:p14="http://schemas.microsoft.com/office/powerpoint/2010/main" val="346410384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0D6868-F66E-56A8-816B-B4A398E9FE6F}"/>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EBCDD149-69AB-7A80-AEF7-4DA58D31ACAD}"/>
              </a:ext>
            </a:extLst>
          </p:cNvPr>
          <p:cNvSpPr>
            <a:spLocks noGrp="1"/>
          </p:cNvSpPr>
          <p:nvPr>
            <p:ph type="title"/>
          </p:nvPr>
        </p:nvSpPr>
        <p:spPr/>
        <p:txBody>
          <a:bodyPr/>
          <a:lstStyle/>
          <a:p>
            <a:r>
              <a:rPr lang="es-MX" dirty="0">
                <a:effectLst/>
              </a:rPr>
              <a:t>Planificación y entrega de servicios</a:t>
            </a:r>
            <a:br>
              <a:rPr lang="es-MX" dirty="0">
                <a:effectLst/>
              </a:rPr>
            </a:br>
            <a:endParaRPr lang="es-BO" dirty="0"/>
          </a:p>
        </p:txBody>
      </p:sp>
      <p:sp>
        <p:nvSpPr>
          <p:cNvPr id="3" name="Marcador de contenido 2">
            <a:extLst>
              <a:ext uri="{FF2B5EF4-FFF2-40B4-BE49-F238E27FC236}">
                <a16:creationId xmlns:a16="http://schemas.microsoft.com/office/drawing/2014/main" id="{C007D329-83F6-C762-D071-6A9A218DD1C5}"/>
              </a:ext>
            </a:extLst>
          </p:cNvPr>
          <p:cNvSpPr>
            <a:spLocks noGrp="1"/>
          </p:cNvSpPr>
          <p:nvPr>
            <p:ph idx="1"/>
          </p:nvPr>
        </p:nvSpPr>
        <p:spPr/>
        <p:txBody>
          <a:bodyPr>
            <a:normAutofit/>
          </a:bodyPr>
          <a:lstStyle/>
          <a:p>
            <a:endParaRPr lang="es-MX" dirty="0">
              <a:effectLst/>
            </a:endParaRPr>
          </a:p>
          <a:p>
            <a:r>
              <a:rPr lang="es-MX" dirty="0">
                <a:effectLst/>
              </a:rPr>
              <a:t>Adoptar un enfoque de sistemas integrados que conecte servicios de salud, educación y sectores comunitarios.</a:t>
            </a:r>
          </a:p>
          <a:p>
            <a:r>
              <a:rPr lang="es-MX" dirty="0">
                <a:effectLst/>
              </a:rPr>
              <a:t>Asegurar la inclusión de poblaciones vulnerables y estrategias equitativas.</a:t>
            </a:r>
          </a:p>
          <a:p>
            <a:r>
              <a:rPr lang="es-MX" dirty="0">
                <a:effectLst/>
              </a:rPr>
              <a:t>Evaluación y monitoreo</a:t>
            </a:r>
          </a:p>
          <a:p>
            <a:r>
              <a:rPr lang="es-MX" dirty="0">
                <a:effectLst/>
              </a:rPr>
              <a:t>Establecer indicadores claros para medir el impacto de las intervenciones.</a:t>
            </a:r>
          </a:p>
          <a:p>
            <a:r>
              <a:rPr lang="es-MX" dirty="0">
                <a:effectLst/>
              </a:rPr>
              <a:t>Utilizar datos para ajustar estrategias y mejorar resultados.</a:t>
            </a:r>
          </a:p>
          <a:p>
            <a:endParaRPr lang="es-BO" dirty="0"/>
          </a:p>
        </p:txBody>
      </p:sp>
    </p:spTree>
    <p:extLst>
      <p:ext uri="{BB962C8B-B14F-4D97-AF65-F5344CB8AC3E}">
        <p14:creationId xmlns:p14="http://schemas.microsoft.com/office/powerpoint/2010/main" val="52554702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202A2-015A-4601-F69C-39372ABBB2C6}"/>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56AB772B-1EA2-3F88-7780-4B1BC6B9B1A0}"/>
              </a:ext>
            </a:extLst>
          </p:cNvPr>
          <p:cNvSpPr>
            <a:spLocks noGrp="1"/>
          </p:cNvSpPr>
          <p:nvPr>
            <p:ph type="title"/>
          </p:nvPr>
        </p:nvSpPr>
        <p:spPr/>
        <p:txBody>
          <a:bodyPr/>
          <a:lstStyle/>
          <a:p>
            <a:r>
              <a:rPr lang="es-BO" b="1" dirty="0">
                <a:effectLst/>
              </a:rPr>
              <a:t>Datos a recopilar</a:t>
            </a:r>
            <a:br>
              <a:rPr lang="es-BO" b="1" dirty="0">
                <a:effectLst/>
              </a:rPr>
            </a:br>
            <a:endParaRPr lang="es-BO" dirty="0"/>
          </a:p>
        </p:txBody>
      </p:sp>
      <p:sp>
        <p:nvSpPr>
          <p:cNvPr id="3" name="Marcador de contenido 2">
            <a:extLst>
              <a:ext uri="{FF2B5EF4-FFF2-40B4-BE49-F238E27FC236}">
                <a16:creationId xmlns:a16="http://schemas.microsoft.com/office/drawing/2014/main" id="{DDEC6A70-D8ED-3569-B2D4-ED425379EAF9}"/>
              </a:ext>
            </a:extLst>
          </p:cNvPr>
          <p:cNvSpPr>
            <a:spLocks noGrp="1"/>
          </p:cNvSpPr>
          <p:nvPr>
            <p:ph idx="1"/>
          </p:nvPr>
        </p:nvSpPr>
        <p:spPr/>
        <p:txBody>
          <a:bodyPr>
            <a:normAutofit fontScale="92500" lnSpcReduction="20000"/>
          </a:bodyPr>
          <a:lstStyle/>
          <a:p>
            <a:r>
              <a:rPr lang="es-MX" dirty="0">
                <a:effectLst/>
              </a:rPr>
              <a:t>Medidas antropométricas como el IMC o la relación cintura-altura</a:t>
            </a:r>
          </a:p>
          <a:p>
            <a:r>
              <a:rPr lang="es-MX" dirty="0">
                <a:effectLst/>
              </a:rPr>
              <a:t>indicadores de ingesta dietética (por ejemplo, ingesta de frutas y verduras o bebidas azucaradas), actividad física (por ejemplo, tiempo dedicado a actividades moderadamente vigorosas como caminar a paso ligero) o comportamiento sedentario (por ejemplo, tiempo frente a la pantalla en el ocio o uso del coche)</a:t>
            </a:r>
          </a:p>
          <a:p>
            <a:r>
              <a:rPr lang="es-MX" dirty="0">
                <a:effectLst/>
              </a:rPr>
              <a:t>prevalencia de enfermedades relacionadas con la obesidad</a:t>
            </a:r>
          </a:p>
          <a:p>
            <a:r>
              <a:rPr lang="es-MX" dirty="0">
                <a:effectLst/>
              </a:rPr>
              <a:t>resultados de salud más amplios, como indicadores de salud mental y bienestar, mejoras en la autoestima y la calidad de vida</a:t>
            </a:r>
          </a:p>
          <a:p>
            <a:r>
              <a:rPr lang="es-MX" dirty="0">
                <a:effectLst/>
              </a:rPr>
              <a:t>resultados del proceso, como el uso de servicios, la participación de grupos sujetos a desigualdades en salud, el establecimiento o expansión de grupos comunitarios</a:t>
            </a:r>
          </a:p>
          <a:p>
            <a:endParaRPr lang="es-BO" dirty="0"/>
          </a:p>
        </p:txBody>
      </p:sp>
    </p:spTree>
    <p:extLst>
      <p:ext uri="{BB962C8B-B14F-4D97-AF65-F5344CB8AC3E}">
        <p14:creationId xmlns:p14="http://schemas.microsoft.com/office/powerpoint/2010/main" val="127084120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9AD029-86A9-4370-B25B-DFD4E1F27BB3}"/>
              </a:ext>
            </a:extLst>
          </p:cNvPr>
          <p:cNvSpPr>
            <a:spLocks noGrp="1"/>
          </p:cNvSpPr>
          <p:nvPr>
            <p:ph type="title"/>
          </p:nvPr>
        </p:nvSpPr>
        <p:spPr/>
        <p:txBody>
          <a:bodyPr/>
          <a:lstStyle/>
          <a:p>
            <a:r>
              <a:rPr lang="es-ES" dirty="0"/>
              <a:t>CONSIDERACIONES FINALES</a:t>
            </a:r>
          </a:p>
        </p:txBody>
      </p:sp>
      <p:sp>
        <p:nvSpPr>
          <p:cNvPr id="3" name="Marcador de contenido 2">
            <a:extLst>
              <a:ext uri="{FF2B5EF4-FFF2-40B4-BE49-F238E27FC236}">
                <a16:creationId xmlns:a16="http://schemas.microsoft.com/office/drawing/2014/main" id="{6AB30E35-846C-4D30-BF3C-7282C5B633D5}"/>
              </a:ext>
            </a:extLst>
          </p:cNvPr>
          <p:cNvSpPr>
            <a:spLocks noGrp="1"/>
          </p:cNvSpPr>
          <p:nvPr>
            <p:ph idx="1"/>
          </p:nvPr>
        </p:nvSpPr>
        <p:spPr/>
        <p:txBody>
          <a:bodyPr>
            <a:normAutofit/>
          </a:bodyPr>
          <a:lstStyle/>
          <a:p>
            <a:r>
              <a:rPr lang="es-ES" dirty="0"/>
              <a:t>Difícil diagnóstico</a:t>
            </a:r>
          </a:p>
          <a:p>
            <a:r>
              <a:rPr lang="es-ES" dirty="0"/>
              <a:t>Estudios complementarios limitados</a:t>
            </a:r>
          </a:p>
          <a:p>
            <a:r>
              <a:rPr lang="es-ES" dirty="0"/>
              <a:t>BNP y </a:t>
            </a:r>
            <a:r>
              <a:rPr lang="es-ES" dirty="0" err="1"/>
              <a:t>NTproBNP</a:t>
            </a:r>
            <a:endParaRPr lang="es-ES" dirty="0"/>
          </a:p>
          <a:p>
            <a:r>
              <a:rPr lang="es-ES" dirty="0"/>
              <a:t>LDL vs APO B</a:t>
            </a:r>
          </a:p>
          <a:p>
            <a:r>
              <a:rPr lang="es-ES" dirty="0"/>
              <a:t>Ecografía abdominal (Screening), TGO y TGP no marcadores</a:t>
            </a:r>
          </a:p>
          <a:p>
            <a:r>
              <a:rPr lang="es-ES" dirty="0"/>
              <a:t>Cambios en estilo de vida</a:t>
            </a:r>
          </a:p>
          <a:p>
            <a:r>
              <a:rPr lang="es-ES" dirty="0"/>
              <a:t>Oxidación de ácidos grasos en cetonas a nivel hepático</a:t>
            </a:r>
          </a:p>
        </p:txBody>
      </p:sp>
    </p:spTree>
    <p:extLst>
      <p:ext uri="{BB962C8B-B14F-4D97-AF65-F5344CB8AC3E}">
        <p14:creationId xmlns:p14="http://schemas.microsoft.com/office/powerpoint/2010/main" val="208614894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6FCA7E-453B-4455-920F-50E22E658AE9}"/>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1E526A60-0636-4AA2-A47B-436CAAF984B7}"/>
              </a:ext>
            </a:extLst>
          </p:cNvPr>
          <p:cNvSpPr>
            <a:spLocks noGrp="1"/>
          </p:cNvSpPr>
          <p:nvPr>
            <p:ph idx="1"/>
          </p:nvPr>
        </p:nvSpPr>
        <p:spPr/>
        <p:txBody>
          <a:bodyPr>
            <a:normAutofit/>
          </a:bodyPr>
          <a:lstStyle/>
          <a:p>
            <a:r>
              <a:rPr lang="es-ES" sz="4400" dirty="0"/>
              <a:t>Gracias…</a:t>
            </a:r>
          </a:p>
        </p:txBody>
      </p:sp>
    </p:spTree>
    <p:extLst>
      <p:ext uri="{BB962C8B-B14F-4D97-AF65-F5344CB8AC3E}">
        <p14:creationId xmlns:p14="http://schemas.microsoft.com/office/powerpoint/2010/main" val="309408556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lla">
  <a:themeElements>
    <a:clrScheme name="Malla">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alla">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alla">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docProps/app.xml><?xml version="1.0" encoding="utf-8"?>
<Properties xmlns="http://schemas.openxmlformats.org/officeDocument/2006/extended-properties" xmlns:vt="http://schemas.openxmlformats.org/officeDocument/2006/docPropsVTypes">
  <Template>TM03457485[[fn=Malla]]</Template>
  <TotalTime>2861</TotalTime>
  <Words>4889</Words>
  <Application>Microsoft Macintosh PowerPoint</Application>
  <PresentationFormat>Panorámica</PresentationFormat>
  <Paragraphs>293</Paragraphs>
  <Slides>69</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69</vt:i4>
      </vt:variant>
    </vt:vector>
  </HeadingPairs>
  <TitlesOfParts>
    <vt:vector size="72" baseType="lpstr">
      <vt:lpstr>Arial</vt:lpstr>
      <vt:lpstr>Century Gothic</vt:lpstr>
      <vt:lpstr>Malla</vt:lpstr>
      <vt:lpstr>OBESIDAD, DIAGNOSTICO Y MANEJO</vt:lpstr>
      <vt:lpstr>Introducción</vt:lpstr>
      <vt:lpstr>Nuestro nuevo modelo diagnóstico de la obesidad</vt:lpstr>
      <vt:lpstr>Generalidades </vt:lpstr>
      <vt:lpstr>La obesidad como enfermedad </vt:lpstr>
      <vt:lpstr>Obesidad clínica o preclínica versus obesidad metabólicamente saludable o no saludable </vt:lpstr>
      <vt:lpstr>Implicaciones conceptuales para la atención y las políticas </vt:lpstr>
      <vt:lpstr>Recomendaciones prácticas para médicos </vt:lpstr>
      <vt:lpstr>obesidad COMO ENFERMEDAD</vt:lpstr>
      <vt:lpstr>obesidad COMO ENFERMEDAD</vt:lpstr>
      <vt:lpstr>La cuestión del IMC</vt:lpstr>
      <vt:lpstr>Replanteamiento de la obesidad y su caracterización clínica</vt:lpstr>
      <vt:lpstr>Patogénesis</vt:lpstr>
      <vt:lpstr>Patogénesis</vt:lpstr>
      <vt:lpstr>DIAGNÓSTICO</vt:lpstr>
      <vt:lpstr>Fisiopatología</vt:lpstr>
      <vt:lpstr>Fisiopatología</vt:lpstr>
      <vt:lpstr>Expansión excesiva del tejido adiposo</vt:lpstr>
      <vt:lpstr>Expansión excesiva del tejido adiposo</vt:lpstr>
      <vt:lpstr>Hipotálamo </vt:lpstr>
      <vt:lpstr> Núcleo del tracto solitario (NTS) </vt:lpstr>
      <vt:lpstr>Núcleo accumbens (NAc), Área tegmental ventral (ATV), Amígdala  </vt:lpstr>
      <vt:lpstr>Hipocampo y Corteza prefrontal  </vt:lpstr>
      <vt:lpstr>Acumulación ectópica de lípidos</vt:lpstr>
      <vt:lpstr>Resistencia a la insulina</vt:lpstr>
      <vt:lpstr>Resistencia a la insulina</vt:lpstr>
      <vt:lpstr>Inflamación y microbiota intestina</vt:lpstr>
      <vt:lpstr>diagnóstico</vt:lpstr>
      <vt:lpstr>Estado de obesidad</vt:lpstr>
      <vt:lpstr>Obesidad clínica</vt:lpstr>
      <vt:lpstr>Musculoesquelético</vt:lpstr>
      <vt:lpstr>Vías respiratorias superiores</vt:lpstr>
      <vt:lpstr>Linfático</vt:lpstr>
      <vt:lpstr>Cardiovascular</vt:lpstr>
      <vt:lpstr>Metabólico  </vt:lpstr>
      <vt:lpstr>Reproductivo   </vt:lpstr>
      <vt:lpstr>   Hígado    </vt:lpstr>
      <vt:lpstr>   Renal y urinario     </vt:lpstr>
      <vt:lpstr>    SNC     </vt:lpstr>
      <vt:lpstr>    Efecto clínico más amplio de la obesidad en adultos      </vt:lpstr>
      <vt:lpstr>    Efecto clínico más amplio de la obesidad en adultos      </vt:lpstr>
      <vt:lpstr>Manifestaciones clínicas </vt:lpstr>
      <vt:lpstr>Recomendaciones para la práctica clínica</vt:lpstr>
      <vt:lpstr>Recomendaciones para la práctica clínica</vt:lpstr>
      <vt:lpstr>Gracias…</vt:lpstr>
      <vt:lpstr>OBESIDAD, DIAGNOSTICO Y MANEJO</vt:lpstr>
      <vt:lpstr>Manejo del sobrepeso y la obesidad </vt:lpstr>
      <vt:lpstr>Principios generales </vt:lpstr>
      <vt:lpstr>Principios generales </vt:lpstr>
      <vt:lpstr>Proporcionar información </vt:lpstr>
      <vt:lpstr>Planificación de la atención sanitaria </vt:lpstr>
      <vt:lpstr>Acciones preventivas en todos los entornos </vt:lpstr>
      <vt:lpstr>Enfoques comunitarios </vt:lpstr>
      <vt:lpstr>Identificación y evaluación del sobrepeso y la obesidad </vt:lpstr>
      <vt:lpstr>Identificación y evaluación del sobrepeso y la obesidad </vt:lpstr>
      <vt:lpstr>Identificación y evaluación del sobrepeso y la obesidad </vt:lpstr>
      <vt:lpstr>Intervenciones conductuales </vt:lpstr>
      <vt:lpstr>Intervenciones conductuales </vt:lpstr>
      <vt:lpstr>Actividad física y dieta </vt:lpstr>
      <vt:lpstr>Actividad física y dieta </vt:lpstr>
      <vt:lpstr>Tratamientos médicos y quirúrgicos </vt:lpstr>
      <vt:lpstr>Tratamientos médicos y quirúrgicos </vt:lpstr>
      <vt:lpstr>Tratamientos médicos y quirúrgicos </vt:lpstr>
      <vt:lpstr>Cirugía bariátrica </vt:lpstr>
      <vt:lpstr>Planificación y entrega de servicios </vt:lpstr>
      <vt:lpstr>Planificación y entrega de servicios </vt:lpstr>
      <vt:lpstr>Datos a recopilar </vt:lpstr>
      <vt:lpstr>CONSIDERACIONES FINALES</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Cetoacidosis diabética, coma hiperosmolar e hipoglicemia</dc:title>
  <dc:creator>Ayron</dc:creator>
  <cp:lastModifiedBy>Usuario</cp:lastModifiedBy>
  <cp:revision>17</cp:revision>
  <dcterms:created xsi:type="dcterms:W3CDTF">2019-09-25T21:17:02Z</dcterms:created>
  <dcterms:modified xsi:type="dcterms:W3CDTF">2025-08-05T00:04:31Z</dcterms:modified>
</cp:coreProperties>
</file>